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Agrandir" panose="020B0604020202020204" charset="0"/>
      <p:regular r:id="rId30"/>
    </p:embeddedFont>
    <p:embeddedFont>
      <p:font typeface="Architype Stedelijk" panose="020B0604020202020204" charset="0"/>
      <p:regular r:id="rId31"/>
    </p:embeddedFont>
    <p:embeddedFont>
      <p:font typeface="Mardoto Heavy" panose="020B0604020202020204" charset="0"/>
      <p:regular r:id="rId32"/>
      <p:bold r:id="rId33"/>
    </p:embeddedFont>
    <p:embeddedFont>
      <p:font typeface="Retropix"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5000" autoAdjust="0"/>
  </p:normalViewPr>
  <p:slideViewPr>
    <p:cSldViewPr>
      <p:cViewPr varScale="1">
        <p:scale>
          <a:sx n="40" d="100"/>
          <a:sy n="40" d="100"/>
        </p:scale>
        <p:origin x="78" y="5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FA29E-CA3B-4521-A9AE-2D03E3B9171B}"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8EFE9-1557-4C6A-8F8C-D9D07B2660BC}" type="slidenum">
              <a:rPr lang="en-US" smtClean="0"/>
              <a:t>‹#›</a:t>
            </a:fld>
            <a:endParaRPr lang="en-US"/>
          </a:p>
        </p:txBody>
      </p:sp>
    </p:spTree>
    <p:extLst>
      <p:ext uri="{BB962C8B-B14F-4D97-AF65-F5344CB8AC3E}">
        <p14:creationId xmlns:p14="http://schemas.microsoft.com/office/powerpoint/2010/main" val="1914624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Presentation mode, the graphics display appropriately. Since </a:t>
            </a:r>
            <a:r>
              <a:rPr lang="en-US" dirty="0" err="1"/>
              <a:t>Sluggerpunk</a:t>
            </a:r>
            <a:r>
              <a:rPr lang="en-US" dirty="0"/>
              <a:t> is a game based in the underground in a futuristic, dystopian setting, I used CRT static to add an ominous effect on top of a brick background with colors that fit the game.</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1</a:t>
            </a:fld>
            <a:endParaRPr lang="en-US"/>
          </a:p>
        </p:txBody>
      </p:sp>
    </p:spTree>
    <p:extLst>
      <p:ext uri="{BB962C8B-B14F-4D97-AF65-F5344CB8AC3E}">
        <p14:creationId xmlns:p14="http://schemas.microsoft.com/office/powerpoint/2010/main" val="353119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Nookrium’s</a:t>
            </a:r>
            <a:r>
              <a:rPr lang="en-US" dirty="0"/>
              <a:t> audience is one that has stood the test of the time. His audience members are devoted and much easier to convert thanks to the goodwill he has built with his audience. </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14</a:t>
            </a:fld>
            <a:endParaRPr lang="en-US"/>
          </a:p>
        </p:txBody>
      </p:sp>
    </p:spTree>
    <p:extLst>
      <p:ext uri="{BB962C8B-B14F-4D97-AF65-F5344CB8AC3E}">
        <p14:creationId xmlns:p14="http://schemas.microsoft.com/office/powerpoint/2010/main" val="78423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Combining the game dev world with humoristic antics, Emily is a striking role model for people looking into the game development space from </a:t>
            </a:r>
            <a:r>
              <a:rPr lang="en-US" dirty="0" err="1"/>
              <a:t>outsi.e</a:t>
            </a:r>
            <a:r>
              <a:rPr lang="en-US" dirty="0"/>
              <a:t> and her opinion is very well respected given her experience developing other indie titles. With a healthy gender demographic split and an affinity of going viral with her videos, </a:t>
            </a:r>
            <a:r>
              <a:rPr lang="en-US" dirty="0" err="1"/>
              <a:t>SonderingEmily</a:t>
            </a:r>
            <a:r>
              <a:rPr lang="en-US" dirty="0"/>
              <a:t> would make for a fantastic promotional partner</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16</a:t>
            </a:fld>
            <a:endParaRPr lang="en-US"/>
          </a:p>
        </p:txBody>
      </p:sp>
    </p:spTree>
    <p:extLst>
      <p:ext uri="{BB962C8B-B14F-4D97-AF65-F5344CB8AC3E}">
        <p14:creationId xmlns:p14="http://schemas.microsoft.com/office/powerpoint/2010/main" val="3345690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has been selected to the first influencer that will have her own </a:t>
            </a:r>
            <a:r>
              <a:rPr lang="en-US" dirty="0" err="1"/>
              <a:t>sluggerpunk</a:t>
            </a:r>
            <a:r>
              <a:rPr lang="en-US" dirty="0"/>
              <a:t> giveaway with her fans in which a lucky winner can get a </a:t>
            </a:r>
            <a:r>
              <a:rPr lang="en-US" dirty="0" err="1"/>
              <a:t>sluggerpunk</a:t>
            </a:r>
            <a:r>
              <a:rPr lang="en-US" dirty="0"/>
              <a:t> engraved baseball bat.</a:t>
            </a:r>
          </a:p>
        </p:txBody>
      </p:sp>
      <p:sp>
        <p:nvSpPr>
          <p:cNvPr id="4" name="Slide Number Placeholder 3"/>
          <p:cNvSpPr>
            <a:spLocks noGrp="1"/>
          </p:cNvSpPr>
          <p:nvPr>
            <p:ph type="sldNum" sz="quarter" idx="5"/>
          </p:nvPr>
        </p:nvSpPr>
        <p:spPr/>
        <p:txBody>
          <a:bodyPr/>
          <a:lstStyle/>
          <a:p>
            <a:fld id="{F678EFE9-1557-4C6A-8F8C-D9D07B2660BC}" type="slidenum">
              <a:rPr lang="en-US" smtClean="0"/>
              <a:t>18</a:t>
            </a:fld>
            <a:endParaRPr lang="en-US"/>
          </a:p>
        </p:txBody>
      </p:sp>
    </p:spTree>
    <p:extLst>
      <p:ext uri="{BB962C8B-B14F-4D97-AF65-F5344CB8AC3E}">
        <p14:creationId xmlns:p14="http://schemas.microsoft.com/office/powerpoint/2010/main" val="115665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Players can purchase the in-game currency known as “Slugs” which is just another word for a fast baseball. </a:t>
            </a:r>
          </a:p>
        </p:txBody>
      </p:sp>
      <p:sp>
        <p:nvSpPr>
          <p:cNvPr id="4" name="Slide Number Placeholder 3"/>
          <p:cNvSpPr>
            <a:spLocks noGrp="1"/>
          </p:cNvSpPr>
          <p:nvPr>
            <p:ph type="sldNum" sz="quarter" idx="5"/>
          </p:nvPr>
        </p:nvSpPr>
        <p:spPr/>
        <p:txBody>
          <a:bodyPr/>
          <a:lstStyle/>
          <a:p>
            <a:fld id="{F678EFE9-1557-4C6A-8F8C-D9D07B2660BC}" type="slidenum">
              <a:rPr lang="en-US" smtClean="0"/>
              <a:t>19</a:t>
            </a:fld>
            <a:endParaRPr lang="en-US"/>
          </a:p>
        </p:txBody>
      </p:sp>
    </p:spTree>
    <p:extLst>
      <p:ext uri="{BB962C8B-B14F-4D97-AF65-F5344CB8AC3E}">
        <p14:creationId xmlns:p14="http://schemas.microsoft.com/office/powerpoint/2010/main" val="3125449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the idea of GCX. An event local to Orlando, Florida that raises funds in support of charity for St Jude’s hospital.</a:t>
            </a:r>
          </a:p>
          <a:p>
            <a:r>
              <a:rPr lang="en-US" dirty="0"/>
              <a:t>At this event, large creators across different games and niches show up in celebration of gaming culture.</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20</a:t>
            </a:fld>
            <a:endParaRPr lang="en-US"/>
          </a:p>
        </p:txBody>
      </p:sp>
    </p:spTree>
    <p:extLst>
      <p:ext uri="{BB962C8B-B14F-4D97-AF65-F5344CB8AC3E}">
        <p14:creationId xmlns:p14="http://schemas.microsoft.com/office/powerpoint/2010/main" val="3291403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Banner mockups and desk mockup where people will be able to walk behind to access the demo stations on baseball stadium chairs and also play the baseball throwing game</a:t>
            </a:r>
          </a:p>
          <a:p>
            <a:r>
              <a:rPr lang="en-US" dirty="0"/>
              <a:t>To stay on brand, workers will wear baseball uniforms, and hand out </a:t>
            </a:r>
            <a:r>
              <a:rPr lang="en-US" dirty="0" err="1"/>
              <a:t>sluggerpunk</a:t>
            </a:r>
            <a:r>
              <a:rPr lang="en-US" dirty="0"/>
              <a:t> apparel.</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21</a:t>
            </a:fld>
            <a:endParaRPr lang="en-US"/>
          </a:p>
        </p:txBody>
      </p:sp>
    </p:spTree>
    <p:extLst>
      <p:ext uri="{BB962C8B-B14F-4D97-AF65-F5344CB8AC3E}">
        <p14:creationId xmlns:p14="http://schemas.microsoft.com/office/powerpoint/2010/main" val="1997547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Mockups of the type of merch we’d like to give away to people attending the booth. </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22</a:t>
            </a:fld>
            <a:endParaRPr lang="en-US"/>
          </a:p>
        </p:txBody>
      </p:sp>
    </p:spTree>
    <p:extLst>
      <p:ext uri="{BB962C8B-B14F-4D97-AF65-F5344CB8AC3E}">
        <p14:creationId xmlns:p14="http://schemas.microsoft.com/office/powerpoint/2010/main" val="220922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24</a:t>
            </a:fld>
            <a:endParaRPr lang="en-US"/>
          </a:p>
        </p:txBody>
      </p:sp>
    </p:spTree>
    <p:extLst>
      <p:ext uri="{BB962C8B-B14F-4D97-AF65-F5344CB8AC3E}">
        <p14:creationId xmlns:p14="http://schemas.microsoft.com/office/powerpoint/2010/main" val="153781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relevant marketing methods are highlighted in pink text, drawing attention to those marketing methods. </a:t>
            </a:r>
          </a:p>
          <a:p>
            <a:r>
              <a:rPr lang="en-US" dirty="0"/>
              <a:t>Pay particular attention to setting up retargeting and a/b testing which will be essential to dramatically reducing the cost per acquisition of each new player.</a:t>
            </a:r>
          </a:p>
        </p:txBody>
      </p:sp>
      <p:sp>
        <p:nvSpPr>
          <p:cNvPr id="4" name="Slide Number Placeholder 3"/>
          <p:cNvSpPr>
            <a:spLocks noGrp="1"/>
          </p:cNvSpPr>
          <p:nvPr>
            <p:ph type="sldNum" sz="quarter" idx="5"/>
          </p:nvPr>
        </p:nvSpPr>
        <p:spPr/>
        <p:txBody>
          <a:bodyPr/>
          <a:lstStyle/>
          <a:p>
            <a:fld id="{F678EFE9-1557-4C6A-8F8C-D9D07B2660BC}" type="slidenum">
              <a:rPr lang="en-US" smtClean="0"/>
              <a:t>5</a:t>
            </a:fld>
            <a:endParaRPr lang="en-US"/>
          </a:p>
        </p:txBody>
      </p:sp>
    </p:spTree>
    <p:extLst>
      <p:ext uri="{BB962C8B-B14F-4D97-AF65-F5344CB8AC3E}">
        <p14:creationId xmlns:p14="http://schemas.microsoft.com/office/powerpoint/2010/main" val="28538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content strategy that best describes our social media approach to creating relevant content for the community. </a:t>
            </a:r>
          </a:p>
          <a:p>
            <a:endParaRPr lang="en-US" dirty="0"/>
          </a:p>
          <a:p>
            <a:r>
              <a:rPr lang="en-US" dirty="0"/>
              <a:t>Builds &amp; Scores as well as development update to maintain transparency with the community.</a:t>
            </a:r>
          </a:p>
          <a:p>
            <a:r>
              <a:rPr lang="en-US" dirty="0"/>
              <a:t>The highlight of different character builds, &amp; achievements are geared towards the “completionist gamer” side of the community</a:t>
            </a:r>
          </a:p>
          <a:p>
            <a:r>
              <a:rPr lang="en-US" dirty="0"/>
              <a:t>Development logs &amp; the posting of art &amp; design for upcoming characters to get a sneak peak into new levels being created, mobs being added to the game, or new items.</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6</a:t>
            </a:fld>
            <a:endParaRPr lang="en-US"/>
          </a:p>
        </p:txBody>
      </p:sp>
    </p:spTree>
    <p:extLst>
      <p:ext uri="{BB962C8B-B14F-4D97-AF65-F5344CB8AC3E}">
        <p14:creationId xmlns:p14="http://schemas.microsoft.com/office/powerpoint/2010/main" val="304927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Tactics &amp; Tips, and Lore. </a:t>
            </a:r>
          </a:p>
          <a:p>
            <a:endParaRPr lang="en-US" dirty="0"/>
          </a:p>
          <a:p>
            <a:r>
              <a:rPr lang="en-US" dirty="0"/>
              <a:t>Sharing game strategy for some of the more challenges levels of </a:t>
            </a:r>
            <a:r>
              <a:rPr lang="en-US" dirty="0" err="1"/>
              <a:t>Sluggerpunk</a:t>
            </a:r>
            <a:r>
              <a:rPr lang="en-US" dirty="0"/>
              <a:t> could prove to be of benefit to its </a:t>
            </a:r>
            <a:r>
              <a:rPr lang="en-US" dirty="0" err="1"/>
              <a:t>playerbase</a:t>
            </a:r>
            <a:r>
              <a:rPr lang="en-US" dirty="0"/>
              <a:t> given its challenging nature. Learning about the monsters in the game through the bestiary would also inform players about their abilities and further their understanding of game strategy</a:t>
            </a:r>
          </a:p>
          <a:p>
            <a:br>
              <a:rPr lang="en-US" dirty="0"/>
            </a:br>
            <a:r>
              <a:rPr lang="en-US" dirty="0"/>
              <a:t>To immerse the player in the world of </a:t>
            </a:r>
            <a:r>
              <a:rPr lang="en-US" dirty="0" err="1"/>
              <a:t>Sluggerpunk</a:t>
            </a:r>
            <a:r>
              <a:rPr lang="en-US" dirty="0"/>
              <a:t> through the release of short comics, transmissions, short stories, and character profiles. </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7</a:t>
            </a:fld>
            <a:endParaRPr lang="en-US"/>
          </a:p>
        </p:txBody>
      </p:sp>
    </p:spTree>
    <p:extLst>
      <p:ext uri="{BB962C8B-B14F-4D97-AF65-F5344CB8AC3E}">
        <p14:creationId xmlns:p14="http://schemas.microsoft.com/office/powerpoint/2010/main" val="358339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some of the social content that has already been prepared in anticipation of the release of </a:t>
            </a:r>
            <a:r>
              <a:rPr lang="en-US" dirty="0" err="1"/>
              <a:t>Sluggerpunk</a:t>
            </a:r>
            <a:r>
              <a:rPr lang="en-US" dirty="0"/>
              <a:t> </a:t>
            </a:r>
          </a:p>
          <a:p>
            <a:r>
              <a:rPr lang="en-US" dirty="0"/>
              <a:t>1 </a:t>
            </a:r>
            <a:r>
              <a:rPr lang="en-US" dirty="0" err="1"/>
              <a:t>tiktok</a:t>
            </a:r>
            <a:r>
              <a:rPr lang="en-US" dirty="0"/>
              <a:t>/short form video</a:t>
            </a:r>
          </a:p>
          <a:p>
            <a:r>
              <a:rPr lang="en-US" dirty="0"/>
              <a:t>2 Instagram/FB posts</a:t>
            </a:r>
          </a:p>
        </p:txBody>
      </p:sp>
      <p:sp>
        <p:nvSpPr>
          <p:cNvPr id="4" name="Slide Number Placeholder 3"/>
          <p:cNvSpPr>
            <a:spLocks noGrp="1"/>
          </p:cNvSpPr>
          <p:nvPr>
            <p:ph type="sldNum" sz="quarter" idx="5"/>
          </p:nvPr>
        </p:nvSpPr>
        <p:spPr/>
        <p:txBody>
          <a:bodyPr/>
          <a:lstStyle/>
          <a:p>
            <a:fld id="{F678EFE9-1557-4C6A-8F8C-D9D07B2660BC}" type="slidenum">
              <a:rPr lang="en-US" smtClean="0"/>
              <a:t>8</a:t>
            </a:fld>
            <a:endParaRPr lang="en-US"/>
          </a:p>
        </p:txBody>
      </p:sp>
    </p:spTree>
    <p:extLst>
      <p:ext uri="{BB962C8B-B14F-4D97-AF65-F5344CB8AC3E}">
        <p14:creationId xmlns:p14="http://schemas.microsoft.com/office/powerpoint/2010/main" val="213078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Sluggerpunk</a:t>
            </a:r>
            <a:r>
              <a:rPr lang="en-US" dirty="0"/>
              <a:t> community discord which will be a big part of how we intend to communicate with our players and keep them engaged with our game.</a:t>
            </a:r>
          </a:p>
        </p:txBody>
      </p:sp>
      <p:sp>
        <p:nvSpPr>
          <p:cNvPr id="4" name="Slide Number Placeholder 3"/>
          <p:cNvSpPr>
            <a:spLocks noGrp="1"/>
          </p:cNvSpPr>
          <p:nvPr>
            <p:ph type="sldNum" sz="quarter" idx="5"/>
          </p:nvPr>
        </p:nvSpPr>
        <p:spPr/>
        <p:txBody>
          <a:bodyPr/>
          <a:lstStyle/>
          <a:p>
            <a:fld id="{F678EFE9-1557-4C6A-8F8C-D9D07B2660BC}" type="slidenum">
              <a:rPr lang="en-US" smtClean="0"/>
              <a:t>9</a:t>
            </a:fld>
            <a:endParaRPr lang="en-US"/>
          </a:p>
        </p:txBody>
      </p:sp>
    </p:spTree>
    <p:extLst>
      <p:ext uri="{BB962C8B-B14F-4D97-AF65-F5344CB8AC3E}">
        <p14:creationId xmlns:p14="http://schemas.microsoft.com/office/powerpoint/2010/main" val="346077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ambassador program details with the in-game skins that will be given out to them.</a:t>
            </a:r>
          </a:p>
        </p:txBody>
      </p:sp>
      <p:sp>
        <p:nvSpPr>
          <p:cNvPr id="4" name="Slide Number Placeholder 3"/>
          <p:cNvSpPr>
            <a:spLocks noGrp="1"/>
          </p:cNvSpPr>
          <p:nvPr>
            <p:ph type="sldNum" sz="quarter" idx="5"/>
          </p:nvPr>
        </p:nvSpPr>
        <p:spPr/>
        <p:txBody>
          <a:bodyPr/>
          <a:lstStyle/>
          <a:p>
            <a:fld id="{F678EFE9-1557-4C6A-8F8C-D9D07B2660BC}" type="slidenum">
              <a:rPr lang="en-US" smtClean="0"/>
              <a:t>10</a:t>
            </a:fld>
            <a:endParaRPr lang="en-US"/>
          </a:p>
        </p:txBody>
      </p:sp>
    </p:spTree>
    <p:extLst>
      <p:ext uri="{BB962C8B-B14F-4D97-AF65-F5344CB8AC3E}">
        <p14:creationId xmlns:p14="http://schemas.microsoft.com/office/powerpoint/2010/main" val="271110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left to right, TikTok, YouTube, &amp; Instagram creators all having a niche within the indie game space.</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11</a:t>
            </a:fld>
            <a:endParaRPr lang="en-US"/>
          </a:p>
        </p:txBody>
      </p:sp>
    </p:spTree>
    <p:extLst>
      <p:ext uri="{BB962C8B-B14F-4D97-AF65-F5344CB8AC3E}">
        <p14:creationId xmlns:p14="http://schemas.microsoft.com/office/powerpoint/2010/main" val="406348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Kimchica</a:t>
            </a:r>
            <a:r>
              <a:rPr lang="en-US" dirty="0"/>
              <a:t> is a creator that is transparent about what she likes and shares it with the world. She takes the games that she finds are under appreciated and sheds light onto them while also sharing her opinions and views on the game development world.</a:t>
            </a:r>
          </a:p>
          <a:p>
            <a:endParaRPr lang="en-US" dirty="0"/>
          </a:p>
        </p:txBody>
      </p:sp>
      <p:sp>
        <p:nvSpPr>
          <p:cNvPr id="4" name="Slide Number Placeholder 3"/>
          <p:cNvSpPr>
            <a:spLocks noGrp="1"/>
          </p:cNvSpPr>
          <p:nvPr>
            <p:ph type="sldNum" sz="quarter" idx="5"/>
          </p:nvPr>
        </p:nvSpPr>
        <p:spPr/>
        <p:txBody>
          <a:bodyPr/>
          <a:lstStyle/>
          <a:p>
            <a:fld id="{F678EFE9-1557-4C6A-8F8C-D9D07B2660BC}" type="slidenum">
              <a:rPr lang="en-US" smtClean="0"/>
              <a:t>12</a:t>
            </a:fld>
            <a:endParaRPr lang="en-US"/>
          </a:p>
        </p:txBody>
      </p:sp>
    </p:spTree>
    <p:extLst>
      <p:ext uri="{BB962C8B-B14F-4D97-AF65-F5344CB8AC3E}">
        <p14:creationId xmlns:p14="http://schemas.microsoft.com/office/powerpoint/2010/main" val="562274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37.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40.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40.png"/><Relationship Id="rId2" Type="http://schemas.openxmlformats.org/officeDocument/2006/relationships/image" Target="../media/image1.jpe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4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38.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52.png"/><Relationship Id="rId2" Type="http://schemas.openxmlformats.org/officeDocument/2006/relationships/notesSlide" Target="../notesSlides/notesSlide13.xm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50.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3.png"/><Relationship Id="rId1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5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3.png"/><Relationship Id="rId1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59.png"/><Relationship Id="rId2" Type="http://schemas.openxmlformats.org/officeDocument/2006/relationships/notesSlide" Target="../notesSlides/notesSlide15.xml"/><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55.png"/><Relationship Id="rId10" Type="http://schemas.openxmlformats.org/officeDocument/2006/relationships/image" Target="../media/image10.pn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54.sv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3.png"/><Relationship Id="rId18" Type="http://schemas.openxmlformats.org/officeDocument/2006/relationships/image" Target="../media/image62.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61.png"/><Relationship Id="rId2" Type="http://schemas.openxmlformats.org/officeDocument/2006/relationships/notesSlide" Target="../notesSlides/notesSlide16.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5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54.sv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65.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67.sv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9.sv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68.png"/><Relationship Id="rId17" Type="http://schemas.openxmlformats.org/officeDocument/2006/relationships/hyperlink" Target="https://jfernanhoyos.wixsite.com/pbandjohn" TargetMode="External"/><Relationship Id="rId2" Type="http://schemas.openxmlformats.org/officeDocument/2006/relationships/image" Target="../media/image1.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4.png"/><Relationship Id="rId15" Type="http://schemas.openxmlformats.org/officeDocument/2006/relationships/image" Target="../media/image70.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2.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23.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26.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10.png"/><Relationship Id="rId17" Type="http://schemas.openxmlformats.org/officeDocument/2006/relationships/image" Target="../media/image31.png"/><Relationship Id="rId2" Type="http://schemas.openxmlformats.org/officeDocument/2006/relationships/video" Target="../media/media1.mp4"/><Relationship Id="rId16"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1.jpeg"/><Relationship Id="rId15" Type="http://schemas.openxmlformats.org/officeDocument/2006/relationships/image" Target="../media/image29.jpeg"/><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7.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3.svg"/><Relationship Id="rId15" Type="http://schemas.openxmlformats.org/officeDocument/2006/relationships/image" Target="../media/image34.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5277"/>
        </a:solidFill>
        <a:effectLst/>
      </p:bgPr>
    </p:bg>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2258844"/>
            <a:ext cx="18288000" cy="13533120"/>
          </a:xfrm>
          <a:custGeom>
            <a:avLst/>
            <a:gdLst/>
            <a:ahLst/>
            <a:cxnLst/>
            <a:rect l="l" t="t" r="r" b="b"/>
            <a:pathLst>
              <a:path w="18288000" h="13533120">
                <a:moveTo>
                  <a:pt x="0" y="0"/>
                </a:moveTo>
                <a:lnTo>
                  <a:pt x="18288000" y="0"/>
                </a:lnTo>
                <a:lnTo>
                  <a:pt x="18288000" y="13533120"/>
                </a:lnTo>
                <a:lnTo>
                  <a:pt x="0" y="13533120"/>
                </a:lnTo>
                <a:lnTo>
                  <a:pt x="0" y="0"/>
                </a:lnTo>
                <a:close/>
              </a:path>
            </a:pathLst>
          </a:custGeom>
          <a:blipFill>
            <a:blip r:embed="rId7">
              <a:alphaModFix amt="31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9">
              <a:alphaModFix amt="40000"/>
            </a:blip>
            <a:stretch>
              <a:fillRect/>
            </a:stretch>
          </a:blipFill>
        </p:spPr>
        <p:txBody>
          <a:bodyPr/>
          <a:lstStyle/>
          <a:p>
            <a:endParaRPr lang="en-US"/>
          </a:p>
        </p:txBody>
      </p:sp>
      <p:sp>
        <p:nvSpPr>
          <p:cNvPr id="9" name="Freeform 9"/>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1" name="Freeform 11"/>
          <p:cNvSpPr/>
          <p:nvPr/>
        </p:nvSpPr>
        <p:spPr>
          <a:xfrm>
            <a:off x="1407399" y="6417183"/>
            <a:ext cx="1942416" cy="3425333"/>
          </a:xfrm>
          <a:custGeom>
            <a:avLst/>
            <a:gdLst/>
            <a:ahLst/>
            <a:cxnLst/>
            <a:rect l="l" t="t" r="r" b="b"/>
            <a:pathLst>
              <a:path w="1942416" h="3425333">
                <a:moveTo>
                  <a:pt x="0" y="0"/>
                </a:moveTo>
                <a:lnTo>
                  <a:pt x="1942416" y="0"/>
                </a:lnTo>
                <a:lnTo>
                  <a:pt x="1942416" y="3425333"/>
                </a:lnTo>
                <a:lnTo>
                  <a:pt x="0" y="3425333"/>
                </a:lnTo>
                <a:lnTo>
                  <a:pt x="0" y="0"/>
                </a:lnTo>
                <a:close/>
              </a:path>
            </a:pathLst>
          </a:custGeom>
          <a:blipFill>
            <a:blip r:embed="rId14"/>
            <a:stretch>
              <a:fillRect l="-70032" t="-26175" r="-69123" b="-26303"/>
            </a:stretch>
          </a:blipFill>
        </p:spPr>
        <p:txBody>
          <a:bodyPr/>
          <a:lstStyle/>
          <a:p>
            <a:endParaRPr lang="en-US"/>
          </a:p>
        </p:txBody>
      </p:sp>
      <p:sp>
        <p:nvSpPr>
          <p:cNvPr id="12" name="Freeform 12"/>
          <p:cNvSpPr/>
          <p:nvPr/>
        </p:nvSpPr>
        <p:spPr>
          <a:xfrm>
            <a:off x="4502758" y="1028700"/>
            <a:ext cx="9282484" cy="2286162"/>
          </a:xfrm>
          <a:custGeom>
            <a:avLst/>
            <a:gdLst/>
            <a:ahLst/>
            <a:cxnLst/>
            <a:rect l="l" t="t" r="r" b="b"/>
            <a:pathLst>
              <a:path w="9282484" h="2286162">
                <a:moveTo>
                  <a:pt x="0" y="0"/>
                </a:moveTo>
                <a:lnTo>
                  <a:pt x="9282484" y="0"/>
                </a:lnTo>
                <a:lnTo>
                  <a:pt x="9282484" y="2286162"/>
                </a:lnTo>
                <a:lnTo>
                  <a:pt x="0" y="2286162"/>
                </a:lnTo>
                <a:lnTo>
                  <a:pt x="0" y="0"/>
                </a:lnTo>
                <a:close/>
              </a:path>
            </a:pathLst>
          </a:custGeom>
          <a:blipFill>
            <a:blip r:embed="rId15"/>
            <a:stretch>
              <a:fillRect t="-64956" b="-67719"/>
            </a:stretch>
          </a:blipFill>
        </p:spPr>
        <p:txBody>
          <a:bodyPr/>
          <a:lstStyle/>
          <a:p>
            <a:endParaRPr lang="en-US"/>
          </a:p>
        </p:txBody>
      </p:sp>
      <p:sp>
        <p:nvSpPr>
          <p:cNvPr id="13" name="TextBox 13"/>
          <p:cNvSpPr txBox="1"/>
          <p:nvPr/>
        </p:nvSpPr>
        <p:spPr>
          <a:xfrm>
            <a:off x="6657008" y="4117508"/>
            <a:ext cx="4973985" cy="647065"/>
          </a:xfrm>
          <a:prstGeom prst="rect">
            <a:avLst/>
          </a:prstGeom>
        </p:spPr>
        <p:txBody>
          <a:bodyPr lIns="0" tIns="0" rIns="0" bIns="0" rtlCol="0" anchor="t">
            <a:spAutoFit/>
          </a:bodyPr>
          <a:lstStyle/>
          <a:p>
            <a:pPr algn="ctr">
              <a:lnSpc>
                <a:spcPts val="4759"/>
              </a:lnSpc>
              <a:spcBef>
                <a:spcPct val="0"/>
              </a:spcBef>
            </a:pPr>
            <a:r>
              <a:rPr lang="en-US" sz="3399" spc="-95">
                <a:solidFill>
                  <a:srgbClr val="F0A469"/>
                </a:solidFill>
                <a:latin typeface="Retropix"/>
                <a:ea typeface="Retropix"/>
                <a:cs typeface="Retropix"/>
                <a:sym typeface="Retropix"/>
              </a:rPr>
              <a:t>Social Marketing Proposal</a:t>
            </a:r>
          </a:p>
        </p:txBody>
      </p:sp>
      <p:sp>
        <p:nvSpPr>
          <p:cNvPr id="14" name="Freeform 14"/>
          <p:cNvSpPr/>
          <p:nvPr/>
        </p:nvSpPr>
        <p:spPr>
          <a:xfrm>
            <a:off x="14912881" y="7145326"/>
            <a:ext cx="1957186" cy="1969048"/>
          </a:xfrm>
          <a:custGeom>
            <a:avLst/>
            <a:gdLst/>
            <a:ahLst/>
            <a:cxnLst/>
            <a:rect l="l" t="t" r="r" b="b"/>
            <a:pathLst>
              <a:path w="1957186" h="1969048">
                <a:moveTo>
                  <a:pt x="0" y="0"/>
                </a:moveTo>
                <a:lnTo>
                  <a:pt x="1957186" y="0"/>
                </a:lnTo>
                <a:lnTo>
                  <a:pt x="1957186" y="1969048"/>
                </a:lnTo>
                <a:lnTo>
                  <a:pt x="0" y="1969048"/>
                </a:lnTo>
                <a:lnTo>
                  <a:pt x="0" y="0"/>
                </a:lnTo>
                <a:close/>
              </a:path>
            </a:pathLst>
          </a:custGeom>
          <a:blipFill>
            <a:blip r:embed="rId16"/>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622544" y="5846609"/>
            <a:ext cx="3657373" cy="3657373"/>
          </a:xfrm>
          <a:custGeom>
            <a:avLst/>
            <a:gdLst/>
            <a:ahLst/>
            <a:cxnLst/>
            <a:rect l="l" t="t" r="r" b="b"/>
            <a:pathLst>
              <a:path w="3657373" h="3657373">
                <a:moveTo>
                  <a:pt x="0" y="0"/>
                </a:moveTo>
                <a:lnTo>
                  <a:pt x="3657372" y="0"/>
                </a:lnTo>
                <a:lnTo>
                  <a:pt x="3657372" y="3657372"/>
                </a:lnTo>
                <a:lnTo>
                  <a:pt x="0" y="3657372"/>
                </a:lnTo>
                <a:lnTo>
                  <a:pt x="0" y="0"/>
                </a:lnTo>
                <a:close/>
              </a:path>
            </a:pathLst>
          </a:custGeom>
          <a:blipFill>
            <a:blip r:embed="rId13"/>
            <a:stretch>
              <a:fillRect/>
            </a:stretch>
          </a:blipFill>
        </p:spPr>
        <p:txBody>
          <a:bodyPr/>
          <a:lstStyle/>
          <a:p>
            <a:endParaRPr lang="en-US"/>
          </a:p>
        </p:txBody>
      </p:sp>
      <p:sp>
        <p:nvSpPr>
          <p:cNvPr id="12" name="Freeform 12"/>
          <p:cNvSpPr/>
          <p:nvPr/>
        </p:nvSpPr>
        <p:spPr>
          <a:xfrm>
            <a:off x="7902476" y="5849516"/>
            <a:ext cx="2615720" cy="3654465"/>
          </a:xfrm>
          <a:custGeom>
            <a:avLst/>
            <a:gdLst/>
            <a:ahLst/>
            <a:cxnLst/>
            <a:rect l="l" t="t" r="r" b="b"/>
            <a:pathLst>
              <a:path w="2615720" h="3654465">
                <a:moveTo>
                  <a:pt x="0" y="0"/>
                </a:moveTo>
                <a:lnTo>
                  <a:pt x="2615720" y="0"/>
                </a:lnTo>
                <a:lnTo>
                  <a:pt x="2615720" y="3654465"/>
                </a:lnTo>
                <a:lnTo>
                  <a:pt x="0" y="3654465"/>
                </a:lnTo>
                <a:lnTo>
                  <a:pt x="0" y="0"/>
                </a:lnTo>
                <a:close/>
              </a:path>
            </a:pathLst>
          </a:custGeom>
          <a:blipFill>
            <a:blip r:embed="rId14"/>
            <a:stretch>
              <a:fillRect r="-39711"/>
            </a:stretch>
          </a:blipFill>
        </p:spPr>
        <p:txBody>
          <a:bodyPr/>
          <a:lstStyle/>
          <a:p>
            <a:endParaRPr lang="en-US"/>
          </a:p>
        </p:txBody>
      </p:sp>
      <p:sp>
        <p:nvSpPr>
          <p:cNvPr id="13" name="Freeform 13"/>
          <p:cNvSpPr/>
          <p:nvPr/>
        </p:nvSpPr>
        <p:spPr>
          <a:xfrm flipH="1">
            <a:off x="13778153" y="5621017"/>
            <a:ext cx="2393437" cy="3882965"/>
          </a:xfrm>
          <a:custGeom>
            <a:avLst/>
            <a:gdLst/>
            <a:ahLst/>
            <a:cxnLst/>
            <a:rect l="l" t="t" r="r" b="b"/>
            <a:pathLst>
              <a:path w="2393437" h="3882965">
                <a:moveTo>
                  <a:pt x="2393436" y="0"/>
                </a:moveTo>
                <a:lnTo>
                  <a:pt x="0" y="0"/>
                </a:lnTo>
                <a:lnTo>
                  <a:pt x="0" y="3882964"/>
                </a:lnTo>
                <a:lnTo>
                  <a:pt x="2393436" y="3882964"/>
                </a:lnTo>
                <a:lnTo>
                  <a:pt x="2393436" y="0"/>
                </a:lnTo>
                <a:close/>
              </a:path>
            </a:pathLst>
          </a:custGeom>
          <a:blipFill>
            <a:blip r:embed="rId15"/>
            <a:stretch>
              <a:fillRect t="-8666" r="-76293"/>
            </a:stretch>
          </a:blipFill>
        </p:spPr>
        <p:txBody>
          <a:bodyPr/>
          <a:lstStyle/>
          <a:p>
            <a:endParaRPr lang="en-US"/>
          </a:p>
        </p:txBody>
      </p:sp>
      <p:sp>
        <p:nvSpPr>
          <p:cNvPr id="14" name="TextBox 14"/>
          <p:cNvSpPr txBox="1"/>
          <p:nvPr/>
        </p:nvSpPr>
        <p:spPr>
          <a:xfrm>
            <a:off x="1028700" y="1142483"/>
            <a:ext cx="6873776"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Sluggerpunk Ambassador Program</a:t>
            </a:r>
          </a:p>
        </p:txBody>
      </p:sp>
      <p:sp>
        <p:nvSpPr>
          <p:cNvPr id="15" name="TextBox 15"/>
          <p:cNvSpPr txBox="1"/>
          <p:nvPr/>
        </p:nvSpPr>
        <p:spPr>
          <a:xfrm>
            <a:off x="1622544" y="2045967"/>
            <a:ext cx="4422421" cy="3575050"/>
          </a:xfrm>
          <a:prstGeom prst="rect">
            <a:avLst/>
          </a:prstGeom>
        </p:spPr>
        <p:txBody>
          <a:bodyPr lIns="0" tIns="0" rIns="0" bIns="0" rtlCol="0" anchor="t">
            <a:spAutoFit/>
          </a:bodyPr>
          <a:lstStyle/>
          <a:p>
            <a:pPr algn="just">
              <a:lnSpc>
                <a:spcPts val="3200"/>
              </a:lnSpc>
            </a:pPr>
            <a:r>
              <a:rPr lang="en-US" sz="2000" spc="200">
                <a:solidFill>
                  <a:srgbClr val="F2FFE9"/>
                </a:solidFill>
                <a:latin typeface="Architype Stedelijk"/>
                <a:ea typeface="Architype Stedelijk"/>
                <a:cs typeface="Architype Stedelijk"/>
                <a:sym typeface="Architype Stedelijk"/>
              </a:rPr>
              <a:t>Tier 1 Underground Baseman</a:t>
            </a:r>
          </a:p>
          <a:p>
            <a:pPr algn="just">
              <a:lnSpc>
                <a:spcPts val="3200"/>
              </a:lnSpc>
            </a:pPr>
            <a:r>
              <a:rPr lang="en-US" sz="2000" spc="200">
                <a:solidFill>
                  <a:srgbClr val="F2FFE9"/>
                </a:solidFill>
                <a:latin typeface="Architype Stedelijk"/>
                <a:ea typeface="Architype Stedelijk"/>
                <a:cs typeface="Architype Stedelijk"/>
                <a:sym typeface="Architype Stedelijk"/>
              </a:rPr>
              <a:t>0-2 months, &gt;3 downloads with Slugger code</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Free Sluggerpunk Pixel art wallpaper for mobile &amp; PC</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Slugger code</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Game tester role in the Sluggerpunk Discord</a:t>
            </a:r>
          </a:p>
          <a:p>
            <a:pPr algn="just">
              <a:lnSpc>
                <a:spcPts val="3200"/>
              </a:lnSpc>
            </a:pPr>
            <a:endParaRPr lang="en-US" sz="2000" spc="200">
              <a:solidFill>
                <a:srgbClr val="F2FFE9"/>
              </a:solidFill>
              <a:latin typeface="Architype Stedelijk"/>
              <a:ea typeface="Architype Stedelijk"/>
              <a:cs typeface="Architype Stedelijk"/>
              <a:sym typeface="Architype Stedelijk"/>
            </a:endParaRPr>
          </a:p>
        </p:txBody>
      </p:sp>
      <p:sp>
        <p:nvSpPr>
          <p:cNvPr id="16" name="TextBox 16"/>
          <p:cNvSpPr txBox="1"/>
          <p:nvPr/>
        </p:nvSpPr>
        <p:spPr>
          <a:xfrm>
            <a:off x="6871712" y="2045967"/>
            <a:ext cx="4287065" cy="3975100"/>
          </a:xfrm>
          <a:prstGeom prst="rect">
            <a:avLst/>
          </a:prstGeom>
        </p:spPr>
        <p:txBody>
          <a:bodyPr lIns="0" tIns="0" rIns="0" bIns="0" rtlCol="0" anchor="t">
            <a:spAutoFit/>
          </a:bodyPr>
          <a:lstStyle/>
          <a:p>
            <a:pPr algn="just">
              <a:lnSpc>
                <a:spcPts val="3200"/>
              </a:lnSpc>
            </a:pPr>
            <a:r>
              <a:rPr lang="en-US" sz="2000" spc="200">
                <a:solidFill>
                  <a:srgbClr val="F2FFE9"/>
                </a:solidFill>
                <a:latin typeface="Architype Stedelijk"/>
                <a:ea typeface="Architype Stedelijk"/>
                <a:cs typeface="Architype Stedelijk"/>
                <a:sym typeface="Architype Stedelijk"/>
              </a:rPr>
              <a:t>Tier 2 Neo-Hitter</a:t>
            </a:r>
          </a:p>
          <a:p>
            <a:pPr algn="just">
              <a:lnSpc>
                <a:spcPts val="3200"/>
              </a:lnSpc>
            </a:pPr>
            <a:r>
              <a:rPr lang="en-US" sz="2000" spc="200">
                <a:solidFill>
                  <a:srgbClr val="F2FFE9"/>
                </a:solidFill>
                <a:latin typeface="Architype Stedelijk"/>
                <a:ea typeface="Architype Stedelijk"/>
                <a:cs typeface="Architype Stedelijk"/>
                <a:sym typeface="Architype Stedelijk"/>
              </a:rPr>
              <a:t>3-5 months, &gt;10 downloads with Slugger code</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All previous rewards</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Followers get 1000 in-game currency upon use of creator code</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Ambassador Exclusive Cyberhitter character</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Monthly Q&amp;A calls with developers</a:t>
            </a:r>
          </a:p>
          <a:p>
            <a:pPr algn="just">
              <a:lnSpc>
                <a:spcPts val="3200"/>
              </a:lnSpc>
            </a:pPr>
            <a:endParaRPr lang="en-US" sz="2000" spc="200">
              <a:solidFill>
                <a:srgbClr val="F2FFE9"/>
              </a:solidFill>
              <a:latin typeface="Architype Stedelijk"/>
              <a:ea typeface="Architype Stedelijk"/>
              <a:cs typeface="Architype Stedelijk"/>
              <a:sym typeface="Architype Stedelijk"/>
            </a:endParaRPr>
          </a:p>
        </p:txBody>
      </p:sp>
      <p:sp>
        <p:nvSpPr>
          <p:cNvPr id="17" name="TextBox 17"/>
          <p:cNvSpPr txBox="1"/>
          <p:nvPr/>
        </p:nvSpPr>
        <p:spPr>
          <a:xfrm>
            <a:off x="11985526" y="2045967"/>
            <a:ext cx="4978881" cy="3175000"/>
          </a:xfrm>
          <a:prstGeom prst="rect">
            <a:avLst/>
          </a:prstGeom>
        </p:spPr>
        <p:txBody>
          <a:bodyPr lIns="0" tIns="0" rIns="0" bIns="0" rtlCol="0" anchor="t">
            <a:spAutoFit/>
          </a:bodyPr>
          <a:lstStyle/>
          <a:p>
            <a:pPr algn="just">
              <a:lnSpc>
                <a:spcPts val="3200"/>
              </a:lnSpc>
            </a:pPr>
            <a:r>
              <a:rPr lang="en-US" sz="2000" spc="200">
                <a:solidFill>
                  <a:srgbClr val="F2FFE9"/>
                </a:solidFill>
                <a:latin typeface="Architype Stedelijk"/>
                <a:ea typeface="Architype Stedelijk"/>
                <a:cs typeface="Architype Stedelijk"/>
                <a:sym typeface="Architype Stedelijk"/>
              </a:rPr>
              <a:t>Tier 3 High Tech Pitcher</a:t>
            </a:r>
          </a:p>
          <a:p>
            <a:pPr algn="just">
              <a:lnSpc>
                <a:spcPts val="3200"/>
              </a:lnSpc>
            </a:pPr>
            <a:r>
              <a:rPr lang="en-US" sz="2000" spc="200">
                <a:solidFill>
                  <a:srgbClr val="F2FFE9"/>
                </a:solidFill>
                <a:latin typeface="Architype Stedelijk"/>
                <a:ea typeface="Architype Stedelijk"/>
                <a:cs typeface="Architype Stedelijk"/>
                <a:sym typeface="Architype Stedelijk"/>
              </a:rPr>
              <a:t>&gt;6 months. &gt;20 downloads with Slugger code</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All previous rewards</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Followers get 1500 in-game currency upon use of creator code</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Name in game credits as a game tester</a:t>
            </a:r>
          </a:p>
          <a:p>
            <a:pPr marL="431801" lvl="1" indent="-215900" algn="just">
              <a:lnSpc>
                <a:spcPts val="3200"/>
              </a:lnSpc>
              <a:buFont typeface="Arial"/>
              <a:buChar char="•"/>
            </a:pPr>
            <a:r>
              <a:rPr lang="en-US" sz="2000" spc="200">
                <a:solidFill>
                  <a:srgbClr val="F2FFE9"/>
                </a:solidFill>
                <a:latin typeface="Architype Stedelijk"/>
                <a:ea typeface="Architype Stedelijk"/>
                <a:cs typeface="Architype Stedelijk"/>
                <a:sym typeface="Architype Stedelijk"/>
              </a:rPr>
              <a:t>Sluggerpunk Baseball bat</a:t>
            </a:r>
          </a:p>
          <a:p>
            <a:pPr algn="just">
              <a:lnSpc>
                <a:spcPts val="3200"/>
              </a:lnSpc>
            </a:pPr>
            <a:endParaRPr lang="en-US" sz="2000" spc="200">
              <a:solidFill>
                <a:srgbClr val="F2FFE9"/>
              </a:solidFill>
              <a:latin typeface="Architype Stedelijk"/>
              <a:ea typeface="Architype Stedelijk"/>
              <a:cs typeface="Architype Stedelijk"/>
              <a:sym typeface="Architype Stedelij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3822016" y="6259811"/>
            <a:ext cx="4056991" cy="4056991"/>
          </a:xfrm>
          <a:custGeom>
            <a:avLst/>
            <a:gdLst/>
            <a:ahLst/>
            <a:cxnLst/>
            <a:rect l="l" t="t" r="r" b="b"/>
            <a:pathLst>
              <a:path w="4056991" h="4056991">
                <a:moveTo>
                  <a:pt x="0" y="0"/>
                </a:moveTo>
                <a:lnTo>
                  <a:pt x="4056991" y="0"/>
                </a:lnTo>
                <a:lnTo>
                  <a:pt x="4056991" y="4056991"/>
                </a:lnTo>
                <a:lnTo>
                  <a:pt x="0" y="4056991"/>
                </a:lnTo>
                <a:lnTo>
                  <a:pt x="0" y="0"/>
                </a:lnTo>
                <a:close/>
              </a:path>
            </a:pathLst>
          </a:custGeom>
          <a:blipFill>
            <a:blip r:embed="rId13"/>
            <a:stretch>
              <a:fillRect/>
            </a:stretch>
          </a:blipFill>
        </p:spPr>
        <p:txBody>
          <a:bodyPr/>
          <a:lstStyle/>
          <a:p>
            <a:endParaRPr lang="en-US"/>
          </a:p>
        </p:txBody>
      </p:sp>
      <p:grpSp>
        <p:nvGrpSpPr>
          <p:cNvPr id="12" name="Group 12"/>
          <p:cNvGrpSpPr>
            <a:grpSpLocks noChangeAspect="1"/>
          </p:cNvGrpSpPr>
          <p:nvPr/>
        </p:nvGrpSpPr>
        <p:grpSpPr>
          <a:xfrm>
            <a:off x="6052680" y="2120629"/>
            <a:ext cx="3417137" cy="3417137"/>
            <a:chOff x="0" y="0"/>
            <a:chExt cx="7620000" cy="7620000"/>
          </a:xfrm>
        </p:grpSpPr>
        <p:sp>
          <p:nvSpPr>
            <p:cNvPr id="13" name="Freeform 13"/>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4"/>
              <a:stretch>
                <a:fillRect l="-160" r="-160"/>
              </a:stretch>
            </a:blipFill>
          </p:spPr>
          <p:txBody>
            <a:bodyPr/>
            <a:lstStyle/>
            <a:p>
              <a:endParaRPr lang="en-US"/>
            </a:p>
          </p:txBody>
        </p:sp>
        <p:sp>
          <p:nvSpPr>
            <p:cNvPr id="14" name="Freeform 14"/>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5" name="Freeform 15"/>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grpSp>
        <p:nvGrpSpPr>
          <p:cNvPr id="16" name="Group 16"/>
          <p:cNvGrpSpPr>
            <a:grpSpLocks noChangeAspect="1"/>
          </p:cNvGrpSpPr>
          <p:nvPr/>
        </p:nvGrpSpPr>
        <p:grpSpPr>
          <a:xfrm>
            <a:off x="1734989" y="2988755"/>
            <a:ext cx="3417137" cy="3417137"/>
            <a:chOff x="0" y="0"/>
            <a:chExt cx="7620000" cy="7620000"/>
          </a:xfrm>
        </p:grpSpPr>
        <p:sp>
          <p:nvSpPr>
            <p:cNvPr id="17" name="Freeform 17"/>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5"/>
              <a:stretch>
                <a:fillRect l="-160" r="-160"/>
              </a:stretch>
            </a:blipFill>
          </p:spPr>
          <p:txBody>
            <a:bodyPr/>
            <a:lstStyle/>
            <a:p>
              <a:endParaRPr lang="en-US"/>
            </a:p>
          </p:txBody>
        </p:sp>
        <p:sp>
          <p:nvSpPr>
            <p:cNvPr id="18" name="Freeform 18"/>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9" name="Freeform 19"/>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20" name="TextBox 20"/>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grpSp>
        <p:nvGrpSpPr>
          <p:cNvPr id="21" name="Group 21"/>
          <p:cNvGrpSpPr>
            <a:grpSpLocks noChangeAspect="1"/>
          </p:cNvGrpSpPr>
          <p:nvPr/>
        </p:nvGrpSpPr>
        <p:grpSpPr>
          <a:xfrm>
            <a:off x="10404879" y="2988755"/>
            <a:ext cx="3417137" cy="3417137"/>
            <a:chOff x="0" y="0"/>
            <a:chExt cx="7620000" cy="7620000"/>
          </a:xfrm>
        </p:grpSpPr>
        <p:sp>
          <p:nvSpPr>
            <p:cNvPr id="22" name="Freeform 22"/>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6"/>
              <a:stretch>
                <a:fillRect/>
              </a:stretch>
            </a:blipFill>
          </p:spPr>
          <p:txBody>
            <a:bodyPr/>
            <a:lstStyle/>
            <a:p>
              <a:endParaRPr lang="en-US"/>
            </a:p>
          </p:txBody>
        </p:sp>
        <p:sp>
          <p:nvSpPr>
            <p:cNvPr id="23" name="Freeform 23"/>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24" name="Freeform 24"/>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25" name="TextBox 25"/>
          <p:cNvSpPr txBox="1"/>
          <p:nvPr/>
        </p:nvSpPr>
        <p:spPr>
          <a:xfrm>
            <a:off x="1700482" y="6839637"/>
            <a:ext cx="3486150"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Sondering Emily</a:t>
            </a:r>
          </a:p>
          <a:p>
            <a:pPr algn="ctr">
              <a:lnSpc>
                <a:spcPts val="4759"/>
              </a:lnSpc>
              <a:spcBef>
                <a:spcPct val="0"/>
              </a:spcBef>
            </a:pPr>
            <a:r>
              <a:rPr lang="en-US" sz="3399" spc="-95">
                <a:solidFill>
                  <a:srgbClr val="F2FFE9"/>
                </a:solidFill>
                <a:latin typeface="Retropix"/>
                <a:ea typeface="Retropix"/>
                <a:cs typeface="Retropix"/>
                <a:sym typeface="Retropix"/>
              </a:rPr>
              <a:t>80.8k Subscribers</a:t>
            </a:r>
          </a:p>
        </p:txBody>
      </p:sp>
      <p:sp>
        <p:nvSpPr>
          <p:cNvPr id="26" name="TextBox 26"/>
          <p:cNvSpPr txBox="1"/>
          <p:nvPr/>
        </p:nvSpPr>
        <p:spPr>
          <a:xfrm>
            <a:off x="6120047" y="5894459"/>
            <a:ext cx="3282404"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Nookrium</a:t>
            </a:r>
          </a:p>
          <a:p>
            <a:pPr algn="ctr">
              <a:lnSpc>
                <a:spcPts val="4759"/>
              </a:lnSpc>
              <a:spcBef>
                <a:spcPct val="0"/>
              </a:spcBef>
            </a:pPr>
            <a:r>
              <a:rPr lang="en-US" sz="3399" spc="-95">
                <a:solidFill>
                  <a:srgbClr val="F2FFE9"/>
                </a:solidFill>
                <a:latin typeface="Retropix"/>
                <a:ea typeface="Retropix"/>
                <a:cs typeface="Retropix"/>
                <a:sym typeface="Retropix"/>
              </a:rPr>
              <a:t>172k Subscribers</a:t>
            </a:r>
          </a:p>
        </p:txBody>
      </p:sp>
      <p:sp>
        <p:nvSpPr>
          <p:cNvPr id="27" name="TextBox 27"/>
          <p:cNvSpPr txBox="1"/>
          <p:nvPr/>
        </p:nvSpPr>
        <p:spPr>
          <a:xfrm>
            <a:off x="10526642" y="6839637"/>
            <a:ext cx="3173611"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Kimchica</a:t>
            </a:r>
          </a:p>
          <a:p>
            <a:pPr algn="ctr">
              <a:lnSpc>
                <a:spcPts val="4759"/>
              </a:lnSpc>
              <a:spcBef>
                <a:spcPct val="0"/>
              </a:spcBef>
            </a:pPr>
            <a:r>
              <a:rPr lang="en-US" sz="3399" spc="-95">
                <a:solidFill>
                  <a:srgbClr val="F2FFE9"/>
                </a:solidFill>
                <a:latin typeface="Retropix"/>
                <a:ea typeface="Retropix"/>
                <a:cs typeface="Retropix"/>
                <a:sym typeface="Retropix"/>
              </a:rPr>
              <a:t>63,5k Followers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52662"/>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6152"/>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3822016" y="6259811"/>
            <a:ext cx="4056991" cy="4056991"/>
          </a:xfrm>
          <a:custGeom>
            <a:avLst/>
            <a:gdLst/>
            <a:ahLst/>
            <a:cxnLst/>
            <a:rect l="l" t="t" r="r" b="b"/>
            <a:pathLst>
              <a:path w="4056991" h="4056991">
                <a:moveTo>
                  <a:pt x="0" y="0"/>
                </a:moveTo>
                <a:lnTo>
                  <a:pt x="4056991" y="0"/>
                </a:lnTo>
                <a:lnTo>
                  <a:pt x="4056991" y="4056991"/>
                </a:lnTo>
                <a:lnTo>
                  <a:pt x="0" y="4056991"/>
                </a:lnTo>
                <a:lnTo>
                  <a:pt x="0" y="0"/>
                </a:lnTo>
                <a:close/>
              </a:path>
            </a:pathLst>
          </a:custGeom>
          <a:blipFill>
            <a:blip r:embed="rId13"/>
            <a:stretch>
              <a:fillRect/>
            </a:stretch>
          </a:blipFill>
        </p:spPr>
        <p:txBody>
          <a:bodyPr/>
          <a:lstStyle/>
          <a:p>
            <a:endParaRPr lang="en-US"/>
          </a:p>
        </p:txBody>
      </p:sp>
      <p:sp>
        <p:nvSpPr>
          <p:cNvPr id="12" name="TextBox 12"/>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sp>
        <p:nvSpPr>
          <p:cNvPr id="13" name="TextBox 13"/>
          <p:cNvSpPr txBox="1"/>
          <p:nvPr/>
        </p:nvSpPr>
        <p:spPr>
          <a:xfrm>
            <a:off x="4445837" y="3265170"/>
            <a:ext cx="11479016" cy="3619500"/>
          </a:xfrm>
          <a:prstGeom prst="rect">
            <a:avLst/>
          </a:prstGeom>
        </p:spPr>
        <p:txBody>
          <a:bodyPr lIns="0" tIns="0" rIns="0" bIns="0" rtlCol="0" anchor="t">
            <a:spAutoFit/>
          </a:bodyPr>
          <a:lstStyle/>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short form content creator</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“Indiescovery” indie game coverage series for undiscovered gems</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Aesthetics and unique artstyle</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55/45 male to female audience</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Audience age between 14-21 years old</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14.26% engagement rate</a:t>
            </a:r>
          </a:p>
        </p:txBody>
      </p:sp>
      <p:grpSp>
        <p:nvGrpSpPr>
          <p:cNvPr id="14" name="Group 14"/>
          <p:cNvGrpSpPr>
            <a:grpSpLocks noChangeAspect="1"/>
          </p:cNvGrpSpPr>
          <p:nvPr/>
        </p:nvGrpSpPr>
        <p:grpSpPr>
          <a:xfrm>
            <a:off x="1028700" y="1789548"/>
            <a:ext cx="3417137" cy="3417137"/>
            <a:chOff x="0" y="0"/>
            <a:chExt cx="7620000" cy="7620000"/>
          </a:xfrm>
        </p:grpSpPr>
        <p:sp>
          <p:nvSpPr>
            <p:cNvPr id="15" name="Freeform 15"/>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4"/>
              <a:stretch>
                <a:fillRect/>
              </a:stretch>
            </a:blipFill>
          </p:spPr>
          <p:txBody>
            <a:bodyPr/>
            <a:lstStyle/>
            <a:p>
              <a:endParaRPr lang="en-US"/>
            </a:p>
          </p:txBody>
        </p:sp>
        <p:sp>
          <p:nvSpPr>
            <p:cNvPr id="16" name="Freeform 16"/>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7" name="Freeform 17"/>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18" name="TextBox 18"/>
          <p:cNvSpPr txBox="1"/>
          <p:nvPr/>
        </p:nvSpPr>
        <p:spPr>
          <a:xfrm>
            <a:off x="4445837" y="1894264"/>
            <a:ext cx="3173611"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Kimchica</a:t>
            </a:r>
          </a:p>
          <a:p>
            <a:pPr algn="ctr">
              <a:lnSpc>
                <a:spcPts val="4759"/>
              </a:lnSpc>
              <a:spcBef>
                <a:spcPct val="0"/>
              </a:spcBef>
            </a:pPr>
            <a:r>
              <a:rPr lang="en-US" sz="3399" spc="-95">
                <a:solidFill>
                  <a:srgbClr val="F2FFE9"/>
                </a:solidFill>
                <a:latin typeface="Retropix"/>
                <a:ea typeface="Retropix"/>
                <a:cs typeface="Retropix"/>
                <a:sym typeface="Retropix"/>
              </a:rPr>
              <a:t>63,5k Followers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6152"/>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1"/>
            <a:stretch>
              <a:fillRect/>
            </a:stretch>
          </a:blipFill>
        </p:spPr>
        <p:txBody>
          <a:bodyPr/>
          <a:lstStyle/>
          <a:p>
            <a:endParaRPr lang="en-US"/>
          </a:p>
        </p:txBody>
      </p:sp>
      <p:grpSp>
        <p:nvGrpSpPr>
          <p:cNvPr id="11" name="Group 11"/>
          <p:cNvGrpSpPr>
            <a:grpSpLocks noChangeAspect="1"/>
          </p:cNvGrpSpPr>
          <p:nvPr/>
        </p:nvGrpSpPr>
        <p:grpSpPr>
          <a:xfrm>
            <a:off x="1028700" y="1789548"/>
            <a:ext cx="3417137" cy="3417137"/>
            <a:chOff x="0" y="0"/>
            <a:chExt cx="7620000" cy="7620000"/>
          </a:xfrm>
        </p:grpSpPr>
        <p:sp>
          <p:nvSpPr>
            <p:cNvPr id="12" name="Freeform 12"/>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2"/>
              <a:stretch>
                <a:fillRect/>
              </a:stretch>
            </a:blipFill>
          </p:spPr>
          <p:txBody>
            <a:bodyPr/>
            <a:lstStyle/>
            <a:p>
              <a:endParaRPr lang="en-US"/>
            </a:p>
          </p:txBody>
        </p:sp>
        <p:sp>
          <p:nvSpPr>
            <p:cNvPr id="13" name="Freeform 13"/>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4" name="Freeform 14"/>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15" name="Freeform 15"/>
          <p:cNvSpPr/>
          <p:nvPr/>
        </p:nvSpPr>
        <p:spPr>
          <a:xfrm>
            <a:off x="12780135" y="4986210"/>
            <a:ext cx="3138973" cy="4126230"/>
          </a:xfrm>
          <a:custGeom>
            <a:avLst/>
            <a:gdLst/>
            <a:ahLst/>
            <a:cxnLst/>
            <a:rect l="l" t="t" r="r" b="b"/>
            <a:pathLst>
              <a:path w="3138973" h="4126230">
                <a:moveTo>
                  <a:pt x="0" y="0"/>
                </a:moveTo>
                <a:lnTo>
                  <a:pt x="3138973" y="0"/>
                </a:lnTo>
                <a:lnTo>
                  <a:pt x="3138973" y="4126230"/>
                </a:lnTo>
                <a:lnTo>
                  <a:pt x="0" y="4126230"/>
                </a:lnTo>
                <a:lnTo>
                  <a:pt x="0" y="0"/>
                </a:lnTo>
                <a:close/>
              </a:path>
            </a:pathLst>
          </a:custGeom>
          <a:blipFill>
            <a:blip r:embed="rId13"/>
            <a:stretch>
              <a:fillRect/>
            </a:stretch>
          </a:blipFill>
        </p:spPr>
        <p:txBody>
          <a:bodyPr/>
          <a:lstStyle/>
          <a:p>
            <a:endParaRPr lang="en-US"/>
          </a:p>
        </p:txBody>
      </p:sp>
      <p:sp>
        <p:nvSpPr>
          <p:cNvPr id="16" name="TextBox 16"/>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sp>
        <p:nvSpPr>
          <p:cNvPr id="17" name="TextBox 17"/>
          <p:cNvSpPr txBox="1"/>
          <p:nvPr/>
        </p:nvSpPr>
        <p:spPr>
          <a:xfrm>
            <a:off x="4445837" y="1656198"/>
            <a:ext cx="3173611"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Kimchica</a:t>
            </a:r>
          </a:p>
          <a:p>
            <a:pPr algn="ctr">
              <a:lnSpc>
                <a:spcPts val="4759"/>
              </a:lnSpc>
              <a:spcBef>
                <a:spcPct val="0"/>
              </a:spcBef>
            </a:pPr>
            <a:r>
              <a:rPr lang="en-US" sz="3399" spc="-95">
                <a:solidFill>
                  <a:srgbClr val="F2FFE9"/>
                </a:solidFill>
                <a:latin typeface="Retropix"/>
                <a:ea typeface="Retropix"/>
                <a:cs typeface="Retropix"/>
                <a:sym typeface="Retropix"/>
              </a:rPr>
              <a:t>63,5k Followers</a:t>
            </a:r>
          </a:p>
        </p:txBody>
      </p:sp>
      <p:sp>
        <p:nvSpPr>
          <p:cNvPr id="18" name="TextBox 18"/>
          <p:cNvSpPr txBox="1"/>
          <p:nvPr/>
        </p:nvSpPr>
        <p:spPr>
          <a:xfrm>
            <a:off x="5021412" y="3051798"/>
            <a:ext cx="10121102" cy="1790700"/>
          </a:xfrm>
          <a:prstGeom prst="rect">
            <a:avLst/>
          </a:prstGeom>
        </p:spPr>
        <p:txBody>
          <a:bodyPr lIns="0" tIns="0" rIns="0" bIns="0" rtlCol="0" anchor="t">
            <a:spAutoFit/>
          </a:bodyPr>
          <a:lstStyle/>
          <a:p>
            <a:pPr algn="l">
              <a:lnSpc>
                <a:spcPts val="4800"/>
              </a:lnSpc>
            </a:pPr>
            <a:r>
              <a:rPr lang="en-US" sz="3000" spc="300">
                <a:solidFill>
                  <a:srgbClr val="F2FFE9"/>
                </a:solidFill>
                <a:latin typeface="Architype Stedelijk"/>
                <a:ea typeface="Architype Stedelijk"/>
                <a:cs typeface="Architype Stedelijk"/>
                <a:sym typeface="Architype Stedelijk"/>
              </a:rPr>
              <a:t>Get kim to create a </a:t>
            </a:r>
            <a:r>
              <a:rPr lang="en-US" sz="3000" spc="300">
                <a:solidFill>
                  <a:srgbClr val="FF5277"/>
                </a:solidFill>
                <a:latin typeface="Architype Stedelijk"/>
                <a:ea typeface="Architype Stedelijk"/>
                <a:cs typeface="Architype Stedelijk"/>
                <a:sym typeface="Architype Stedelijk"/>
              </a:rPr>
              <a:t>dedicated</a:t>
            </a:r>
            <a:r>
              <a:rPr lang="en-US" sz="3000" spc="300">
                <a:solidFill>
                  <a:srgbClr val="F2FFE9"/>
                </a:solidFill>
                <a:latin typeface="Architype Stedelijk"/>
                <a:ea typeface="Architype Stedelijk"/>
                <a:cs typeface="Architype Stedelijk"/>
                <a:sym typeface="Architype Stedelijk"/>
              </a:rPr>
              <a:t> coverage piece for sluggerpunk as part of her “indiescovery” series on Tiktok that promotes up and coming indie games</a:t>
            </a:r>
          </a:p>
        </p:txBody>
      </p:sp>
      <p:sp>
        <p:nvSpPr>
          <p:cNvPr id="19" name="TextBox 19"/>
          <p:cNvSpPr txBox="1"/>
          <p:nvPr/>
        </p:nvSpPr>
        <p:spPr>
          <a:xfrm>
            <a:off x="9293475" y="6362256"/>
            <a:ext cx="2824041" cy="1288414"/>
          </a:xfrm>
          <a:prstGeom prst="rect">
            <a:avLst/>
          </a:prstGeom>
        </p:spPr>
        <p:txBody>
          <a:bodyPr lIns="0" tIns="0" rIns="0" bIns="0" rtlCol="0" anchor="t">
            <a:spAutoFit/>
          </a:bodyPr>
          <a:lstStyle/>
          <a:p>
            <a:pPr algn="ctr">
              <a:lnSpc>
                <a:spcPts val="3520"/>
              </a:lnSpc>
            </a:pPr>
            <a:r>
              <a:rPr lang="en-US" sz="2200" spc="220">
                <a:solidFill>
                  <a:srgbClr val="F2FFE9"/>
                </a:solidFill>
                <a:latin typeface="Architype Stedelijk"/>
                <a:ea typeface="Architype Stedelijk"/>
                <a:cs typeface="Architype Stedelijk"/>
                <a:sym typeface="Architype Stedelijk"/>
              </a:rPr>
              <a:t>Indiescovery episode for “Creatures of Ava”</a:t>
            </a:r>
          </a:p>
          <a:p>
            <a:pPr algn="ctr">
              <a:lnSpc>
                <a:spcPts val="3520"/>
              </a:lnSpc>
            </a:pPr>
            <a:r>
              <a:rPr lang="en-US" sz="2200" spc="220">
                <a:solidFill>
                  <a:srgbClr val="F2FFE9"/>
                </a:solidFill>
                <a:latin typeface="Architype Stedelijk"/>
                <a:ea typeface="Architype Stedelijk"/>
                <a:cs typeface="Architype Stedelijk"/>
                <a:sym typeface="Architype Stedelijk"/>
              </a:rPr>
              <a:t>21.1 k views on tiktok</a:t>
            </a:r>
          </a:p>
        </p:txBody>
      </p:sp>
      <p:sp>
        <p:nvSpPr>
          <p:cNvPr id="20" name="Freeform 20"/>
          <p:cNvSpPr/>
          <p:nvPr/>
        </p:nvSpPr>
        <p:spPr>
          <a:xfrm flipH="1">
            <a:off x="260959" y="6230009"/>
            <a:ext cx="4056991" cy="4056991"/>
          </a:xfrm>
          <a:custGeom>
            <a:avLst/>
            <a:gdLst/>
            <a:ahLst/>
            <a:cxnLst/>
            <a:rect l="l" t="t" r="r" b="b"/>
            <a:pathLst>
              <a:path w="4056991" h="4056991">
                <a:moveTo>
                  <a:pt x="4056991" y="0"/>
                </a:moveTo>
                <a:lnTo>
                  <a:pt x="0" y="0"/>
                </a:lnTo>
                <a:lnTo>
                  <a:pt x="0" y="4056991"/>
                </a:lnTo>
                <a:lnTo>
                  <a:pt x="4056991" y="4056991"/>
                </a:lnTo>
                <a:lnTo>
                  <a:pt x="4056991" y="0"/>
                </a:lnTo>
                <a:close/>
              </a:path>
            </a:pathLst>
          </a:custGeom>
          <a:blipFill>
            <a:blip r:embed="rId14"/>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3822016" y="6259811"/>
            <a:ext cx="4056991" cy="4056991"/>
          </a:xfrm>
          <a:custGeom>
            <a:avLst/>
            <a:gdLst/>
            <a:ahLst/>
            <a:cxnLst/>
            <a:rect l="l" t="t" r="r" b="b"/>
            <a:pathLst>
              <a:path w="4056991" h="4056991">
                <a:moveTo>
                  <a:pt x="0" y="0"/>
                </a:moveTo>
                <a:lnTo>
                  <a:pt x="4056991" y="0"/>
                </a:lnTo>
                <a:lnTo>
                  <a:pt x="4056991" y="4056991"/>
                </a:lnTo>
                <a:lnTo>
                  <a:pt x="0" y="4056991"/>
                </a:lnTo>
                <a:lnTo>
                  <a:pt x="0" y="0"/>
                </a:lnTo>
                <a:close/>
              </a:path>
            </a:pathLst>
          </a:custGeom>
          <a:blipFill>
            <a:blip r:embed="rId13"/>
            <a:stretch>
              <a:fillRect/>
            </a:stretch>
          </a:blipFill>
        </p:spPr>
        <p:txBody>
          <a:bodyPr/>
          <a:lstStyle/>
          <a:p>
            <a:endParaRPr lang="en-US"/>
          </a:p>
        </p:txBody>
      </p:sp>
      <p:grpSp>
        <p:nvGrpSpPr>
          <p:cNvPr id="12" name="Group 12"/>
          <p:cNvGrpSpPr>
            <a:grpSpLocks noChangeAspect="1"/>
          </p:cNvGrpSpPr>
          <p:nvPr/>
        </p:nvGrpSpPr>
        <p:grpSpPr>
          <a:xfrm>
            <a:off x="1028700" y="2031419"/>
            <a:ext cx="3417137" cy="3417137"/>
            <a:chOff x="0" y="0"/>
            <a:chExt cx="7620000" cy="7620000"/>
          </a:xfrm>
        </p:grpSpPr>
        <p:sp>
          <p:nvSpPr>
            <p:cNvPr id="13" name="Freeform 13"/>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4"/>
              <a:stretch>
                <a:fillRect l="-160" r="-160"/>
              </a:stretch>
            </a:blipFill>
          </p:spPr>
          <p:txBody>
            <a:bodyPr/>
            <a:lstStyle/>
            <a:p>
              <a:endParaRPr lang="en-US"/>
            </a:p>
          </p:txBody>
        </p:sp>
        <p:sp>
          <p:nvSpPr>
            <p:cNvPr id="14" name="Freeform 14"/>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5" name="Freeform 15"/>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16" name="TextBox 16"/>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sp>
        <p:nvSpPr>
          <p:cNvPr id="17" name="TextBox 17"/>
          <p:cNvSpPr txBox="1"/>
          <p:nvPr/>
        </p:nvSpPr>
        <p:spPr>
          <a:xfrm>
            <a:off x="4775969" y="1898069"/>
            <a:ext cx="3282404"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Nookrium</a:t>
            </a:r>
          </a:p>
          <a:p>
            <a:pPr algn="ctr">
              <a:lnSpc>
                <a:spcPts val="4759"/>
              </a:lnSpc>
              <a:spcBef>
                <a:spcPct val="0"/>
              </a:spcBef>
            </a:pPr>
            <a:r>
              <a:rPr lang="en-US" sz="3399" spc="-95">
                <a:solidFill>
                  <a:srgbClr val="F2FFE9"/>
                </a:solidFill>
                <a:latin typeface="Retropix"/>
                <a:ea typeface="Retropix"/>
                <a:cs typeface="Retropix"/>
                <a:sym typeface="Retropix"/>
              </a:rPr>
              <a:t>172k Subscribers</a:t>
            </a:r>
          </a:p>
        </p:txBody>
      </p:sp>
      <p:sp>
        <p:nvSpPr>
          <p:cNvPr id="18" name="TextBox 18"/>
          <p:cNvSpPr txBox="1"/>
          <p:nvPr/>
        </p:nvSpPr>
        <p:spPr>
          <a:xfrm>
            <a:off x="4718853" y="3629143"/>
            <a:ext cx="12277837" cy="3009900"/>
          </a:xfrm>
          <a:prstGeom prst="rect">
            <a:avLst/>
          </a:prstGeom>
        </p:spPr>
        <p:txBody>
          <a:bodyPr lIns="0" tIns="0" rIns="0" bIns="0" rtlCol="0" anchor="t">
            <a:spAutoFit/>
          </a:bodyPr>
          <a:lstStyle/>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Longform content creator</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Devoted to everything indie games with strategy</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Primarily male audience above the age of 16</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regular uploads 4 times a week</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1.43% engagement rate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1"/>
            <a:stretch>
              <a:fillRect/>
            </a:stretch>
          </a:blipFill>
        </p:spPr>
        <p:txBody>
          <a:bodyPr/>
          <a:lstStyle/>
          <a:p>
            <a:endParaRPr lang="en-US"/>
          </a:p>
        </p:txBody>
      </p:sp>
      <p:sp>
        <p:nvSpPr>
          <p:cNvPr id="11" name="Freeform 11"/>
          <p:cNvSpPr/>
          <p:nvPr/>
        </p:nvSpPr>
        <p:spPr>
          <a:xfrm>
            <a:off x="13822016" y="6259811"/>
            <a:ext cx="4056991" cy="4056991"/>
          </a:xfrm>
          <a:custGeom>
            <a:avLst/>
            <a:gdLst/>
            <a:ahLst/>
            <a:cxnLst/>
            <a:rect l="l" t="t" r="r" b="b"/>
            <a:pathLst>
              <a:path w="4056991" h="4056991">
                <a:moveTo>
                  <a:pt x="0" y="0"/>
                </a:moveTo>
                <a:lnTo>
                  <a:pt x="4056991" y="0"/>
                </a:lnTo>
                <a:lnTo>
                  <a:pt x="4056991" y="4056991"/>
                </a:lnTo>
                <a:lnTo>
                  <a:pt x="0" y="4056991"/>
                </a:lnTo>
                <a:lnTo>
                  <a:pt x="0" y="0"/>
                </a:lnTo>
                <a:close/>
              </a:path>
            </a:pathLst>
          </a:custGeom>
          <a:blipFill>
            <a:blip r:embed="rId12"/>
            <a:stretch>
              <a:fillRect/>
            </a:stretch>
          </a:blipFill>
        </p:spPr>
        <p:txBody>
          <a:bodyPr/>
          <a:lstStyle/>
          <a:p>
            <a:endParaRPr lang="en-US"/>
          </a:p>
        </p:txBody>
      </p:sp>
      <p:grpSp>
        <p:nvGrpSpPr>
          <p:cNvPr id="12" name="Group 12"/>
          <p:cNvGrpSpPr>
            <a:grpSpLocks noChangeAspect="1"/>
          </p:cNvGrpSpPr>
          <p:nvPr/>
        </p:nvGrpSpPr>
        <p:grpSpPr>
          <a:xfrm>
            <a:off x="1028700" y="2031419"/>
            <a:ext cx="3417137" cy="3417137"/>
            <a:chOff x="0" y="0"/>
            <a:chExt cx="7620000" cy="7620000"/>
          </a:xfrm>
        </p:grpSpPr>
        <p:sp>
          <p:nvSpPr>
            <p:cNvPr id="13" name="Freeform 13"/>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3"/>
              <a:stretch>
                <a:fillRect l="-160" r="-160"/>
              </a:stretch>
            </a:blipFill>
          </p:spPr>
          <p:txBody>
            <a:bodyPr/>
            <a:lstStyle/>
            <a:p>
              <a:endParaRPr lang="en-US"/>
            </a:p>
          </p:txBody>
        </p:sp>
        <p:sp>
          <p:nvSpPr>
            <p:cNvPr id="14" name="Freeform 14"/>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5" name="Freeform 15"/>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16" name="Freeform 16"/>
          <p:cNvSpPr/>
          <p:nvPr/>
        </p:nvSpPr>
        <p:spPr>
          <a:xfrm>
            <a:off x="5722469" y="5913276"/>
            <a:ext cx="3527373" cy="3029233"/>
          </a:xfrm>
          <a:custGeom>
            <a:avLst/>
            <a:gdLst/>
            <a:ahLst/>
            <a:cxnLst/>
            <a:rect l="l" t="t" r="r" b="b"/>
            <a:pathLst>
              <a:path w="3527373" h="3029233">
                <a:moveTo>
                  <a:pt x="0" y="0"/>
                </a:moveTo>
                <a:lnTo>
                  <a:pt x="3527373" y="0"/>
                </a:lnTo>
                <a:lnTo>
                  <a:pt x="3527373" y="3029233"/>
                </a:lnTo>
                <a:lnTo>
                  <a:pt x="0" y="3029233"/>
                </a:lnTo>
                <a:lnTo>
                  <a:pt x="0" y="0"/>
                </a:lnTo>
                <a:close/>
              </a:path>
            </a:pathLst>
          </a:custGeom>
          <a:blipFill>
            <a:blip r:embed="rId14"/>
            <a:stretch>
              <a:fillRect/>
            </a:stretch>
          </a:blipFill>
        </p:spPr>
        <p:txBody>
          <a:bodyPr/>
          <a:lstStyle/>
          <a:p>
            <a:endParaRPr lang="en-US"/>
          </a:p>
        </p:txBody>
      </p:sp>
      <p:sp>
        <p:nvSpPr>
          <p:cNvPr id="17" name="TextBox 17"/>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sp>
        <p:nvSpPr>
          <p:cNvPr id="18" name="TextBox 18"/>
          <p:cNvSpPr txBox="1"/>
          <p:nvPr/>
        </p:nvSpPr>
        <p:spPr>
          <a:xfrm>
            <a:off x="4775969" y="1898069"/>
            <a:ext cx="3282404"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Nookrium</a:t>
            </a:r>
          </a:p>
          <a:p>
            <a:pPr algn="ctr">
              <a:lnSpc>
                <a:spcPts val="4759"/>
              </a:lnSpc>
              <a:spcBef>
                <a:spcPct val="0"/>
              </a:spcBef>
            </a:pPr>
            <a:r>
              <a:rPr lang="en-US" sz="3399" spc="-95">
                <a:solidFill>
                  <a:srgbClr val="F2FFE9"/>
                </a:solidFill>
                <a:latin typeface="Retropix"/>
                <a:ea typeface="Retropix"/>
                <a:cs typeface="Retropix"/>
                <a:sym typeface="Retropix"/>
              </a:rPr>
              <a:t>172k Subscribers</a:t>
            </a:r>
          </a:p>
        </p:txBody>
      </p:sp>
      <p:sp>
        <p:nvSpPr>
          <p:cNvPr id="19" name="TextBox 19"/>
          <p:cNvSpPr txBox="1"/>
          <p:nvPr/>
        </p:nvSpPr>
        <p:spPr>
          <a:xfrm>
            <a:off x="5021412" y="3629143"/>
            <a:ext cx="10121102" cy="1790700"/>
          </a:xfrm>
          <a:prstGeom prst="rect">
            <a:avLst/>
          </a:prstGeom>
        </p:spPr>
        <p:txBody>
          <a:bodyPr lIns="0" tIns="0" rIns="0" bIns="0" rtlCol="0" anchor="t">
            <a:spAutoFit/>
          </a:bodyPr>
          <a:lstStyle/>
          <a:p>
            <a:pPr algn="l">
              <a:lnSpc>
                <a:spcPts val="4800"/>
              </a:lnSpc>
            </a:pPr>
            <a:r>
              <a:rPr lang="en-US" sz="3000" spc="300">
                <a:solidFill>
                  <a:srgbClr val="F2FFE9"/>
                </a:solidFill>
                <a:latin typeface="Architype Stedelijk"/>
                <a:ea typeface="Architype Stedelijk"/>
                <a:cs typeface="Architype Stedelijk"/>
                <a:sym typeface="Architype Stedelijk"/>
              </a:rPr>
              <a:t>Sponsor a full length </a:t>
            </a:r>
            <a:r>
              <a:rPr lang="en-US" sz="3000" spc="300">
                <a:solidFill>
                  <a:srgbClr val="FF5277"/>
                </a:solidFill>
                <a:latin typeface="Architype Stedelijk"/>
                <a:ea typeface="Architype Stedelijk"/>
                <a:cs typeface="Architype Stedelijk"/>
                <a:sym typeface="Architype Stedelijk"/>
              </a:rPr>
              <a:t>dedicated</a:t>
            </a:r>
            <a:r>
              <a:rPr lang="en-US" sz="3000" spc="300">
                <a:solidFill>
                  <a:srgbClr val="F2FFE9"/>
                </a:solidFill>
                <a:latin typeface="Architype Stedelijk"/>
                <a:ea typeface="Architype Stedelijk"/>
                <a:cs typeface="Architype Stedelijk"/>
                <a:sym typeface="Architype Stedelijk"/>
              </a:rPr>
              <a:t> gameplay coverage of sluggerpunk and provide a creator code to nookrium and his viewers.</a:t>
            </a:r>
          </a:p>
        </p:txBody>
      </p:sp>
      <p:sp>
        <p:nvSpPr>
          <p:cNvPr id="20" name="TextBox 20"/>
          <p:cNvSpPr txBox="1"/>
          <p:nvPr/>
        </p:nvSpPr>
        <p:spPr>
          <a:xfrm>
            <a:off x="9649414" y="6566277"/>
            <a:ext cx="3350423" cy="850264"/>
          </a:xfrm>
          <a:prstGeom prst="rect">
            <a:avLst/>
          </a:prstGeom>
        </p:spPr>
        <p:txBody>
          <a:bodyPr lIns="0" tIns="0" rIns="0" bIns="0" rtlCol="0" anchor="t">
            <a:spAutoFit/>
          </a:bodyPr>
          <a:lstStyle/>
          <a:p>
            <a:pPr algn="l">
              <a:lnSpc>
                <a:spcPts val="3520"/>
              </a:lnSpc>
            </a:pPr>
            <a:r>
              <a:rPr lang="en-US" sz="2200" spc="220">
                <a:solidFill>
                  <a:srgbClr val="F2FFE9"/>
                </a:solidFill>
                <a:latin typeface="Architype Stedelijk"/>
                <a:ea typeface="Architype Stedelijk"/>
                <a:cs typeface="Architype Stedelijk"/>
                <a:sym typeface="Architype Stedelijk"/>
              </a:rPr>
              <a:t>Recent coverage of the “goblin camp” indie game.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3822016" y="6259811"/>
            <a:ext cx="4056991" cy="4056991"/>
          </a:xfrm>
          <a:custGeom>
            <a:avLst/>
            <a:gdLst/>
            <a:ahLst/>
            <a:cxnLst/>
            <a:rect l="l" t="t" r="r" b="b"/>
            <a:pathLst>
              <a:path w="4056991" h="4056991">
                <a:moveTo>
                  <a:pt x="0" y="0"/>
                </a:moveTo>
                <a:lnTo>
                  <a:pt x="4056991" y="0"/>
                </a:lnTo>
                <a:lnTo>
                  <a:pt x="4056991" y="4056991"/>
                </a:lnTo>
                <a:lnTo>
                  <a:pt x="0" y="4056991"/>
                </a:lnTo>
                <a:lnTo>
                  <a:pt x="0" y="0"/>
                </a:lnTo>
                <a:close/>
              </a:path>
            </a:pathLst>
          </a:custGeom>
          <a:blipFill>
            <a:blip r:embed="rId13"/>
            <a:stretch>
              <a:fillRect/>
            </a:stretch>
          </a:blipFill>
        </p:spPr>
        <p:txBody>
          <a:bodyPr/>
          <a:lstStyle/>
          <a:p>
            <a:endParaRPr lang="en-US"/>
          </a:p>
        </p:txBody>
      </p:sp>
      <p:grpSp>
        <p:nvGrpSpPr>
          <p:cNvPr id="12" name="Group 12"/>
          <p:cNvGrpSpPr>
            <a:grpSpLocks noChangeAspect="1"/>
          </p:cNvGrpSpPr>
          <p:nvPr/>
        </p:nvGrpSpPr>
        <p:grpSpPr>
          <a:xfrm>
            <a:off x="1097713" y="2007448"/>
            <a:ext cx="3417137" cy="3417137"/>
            <a:chOff x="0" y="0"/>
            <a:chExt cx="7620000" cy="7620000"/>
          </a:xfrm>
        </p:grpSpPr>
        <p:sp>
          <p:nvSpPr>
            <p:cNvPr id="13" name="Freeform 13"/>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4"/>
              <a:stretch>
                <a:fillRect l="-160" r="-160"/>
              </a:stretch>
            </a:blipFill>
          </p:spPr>
          <p:txBody>
            <a:bodyPr/>
            <a:lstStyle/>
            <a:p>
              <a:endParaRPr lang="en-US"/>
            </a:p>
          </p:txBody>
        </p:sp>
        <p:sp>
          <p:nvSpPr>
            <p:cNvPr id="14" name="Freeform 14"/>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5" name="Freeform 15"/>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16" name="TextBox 16"/>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sp>
        <p:nvSpPr>
          <p:cNvPr id="17" name="TextBox 17"/>
          <p:cNvSpPr txBox="1"/>
          <p:nvPr/>
        </p:nvSpPr>
        <p:spPr>
          <a:xfrm>
            <a:off x="4849387" y="1874098"/>
            <a:ext cx="3486150"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Sondering Emily</a:t>
            </a:r>
          </a:p>
          <a:p>
            <a:pPr algn="ctr">
              <a:lnSpc>
                <a:spcPts val="4759"/>
              </a:lnSpc>
              <a:spcBef>
                <a:spcPct val="0"/>
              </a:spcBef>
            </a:pPr>
            <a:r>
              <a:rPr lang="en-US" sz="3399" spc="-95">
                <a:solidFill>
                  <a:srgbClr val="F2FFE9"/>
                </a:solidFill>
                <a:latin typeface="Retropix"/>
                <a:ea typeface="Retropix"/>
                <a:cs typeface="Retropix"/>
                <a:sym typeface="Retropix"/>
              </a:rPr>
              <a:t>80.8k Subscribers</a:t>
            </a:r>
          </a:p>
        </p:txBody>
      </p:sp>
      <p:sp>
        <p:nvSpPr>
          <p:cNvPr id="18" name="TextBox 18"/>
          <p:cNvSpPr txBox="1"/>
          <p:nvPr/>
        </p:nvSpPr>
        <p:spPr>
          <a:xfrm>
            <a:off x="4718853" y="3629143"/>
            <a:ext cx="12277837" cy="3009900"/>
          </a:xfrm>
          <a:prstGeom prst="rect">
            <a:avLst/>
          </a:prstGeom>
        </p:spPr>
        <p:txBody>
          <a:bodyPr lIns="0" tIns="0" rIns="0" bIns="0" rtlCol="0" anchor="t">
            <a:spAutoFit/>
          </a:bodyPr>
          <a:lstStyle/>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shortform content creator</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Focused on game development life, indie games, and memes</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65/35 male to female audience</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audience age between 14-25 years old</a:t>
            </a:r>
          </a:p>
          <a:p>
            <a:pPr marL="647702" lvl="1" indent="-323851" algn="l">
              <a:lnSpc>
                <a:spcPts val="4800"/>
              </a:lnSpc>
              <a:buFont typeface="Arial"/>
              <a:buChar char="•"/>
            </a:pPr>
            <a:r>
              <a:rPr lang="en-US" sz="3000" spc="300">
                <a:solidFill>
                  <a:srgbClr val="F2FFE9"/>
                </a:solidFill>
                <a:latin typeface="Architype Stedelijk"/>
                <a:ea typeface="Architype Stedelijk"/>
                <a:cs typeface="Architype Stedelijk"/>
                <a:sym typeface="Architype Stedelijk"/>
              </a:rPr>
              <a:t>30.22% engagement rate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1"/>
            <a:stretch>
              <a:fillRect/>
            </a:stretch>
          </a:blipFill>
        </p:spPr>
        <p:txBody>
          <a:bodyPr/>
          <a:lstStyle/>
          <a:p>
            <a:endParaRPr lang="en-US"/>
          </a:p>
        </p:txBody>
      </p:sp>
      <p:grpSp>
        <p:nvGrpSpPr>
          <p:cNvPr id="11" name="Group 11"/>
          <p:cNvGrpSpPr>
            <a:grpSpLocks noChangeAspect="1"/>
          </p:cNvGrpSpPr>
          <p:nvPr/>
        </p:nvGrpSpPr>
        <p:grpSpPr>
          <a:xfrm>
            <a:off x="1097713" y="2007448"/>
            <a:ext cx="3417137" cy="3417137"/>
            <a:chOff x="0" y="0"/>
            <a:chExt cx="7620000" cy="7620000"/>
          </a:xfrm>
        </p:grpSpPr>
        <p:sp>
          <p:nvSpPr>
            <p:cNvPr id="12" name="Freeform 12"/>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2"/>
              <a:stretch>
                <a:fillRect l="-160" r="-160"/>
              </a:stretch>
            </a:blipFill>
          </p:spPr>
          <p:txBody>
            <a:bodyPr/>
            <a:lstStyle/>
            <a:p>
              <a:endParaRPr lang="en-US"/>
            </a:p>
          </p:txBody>
        </p:sp>
        <p:sp>
          <p:nvSpPr>
            <p:cNvPr id="13" name="Freeform 13"/>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4" name="Freeform 14"/>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15" name="Freeform 15"/>
          <p:cNvSpPr/>
          <p:nvPr/>
        </p:nvSpPr>
        <p:spPr>
          <a:xfrm>
            <a:off x="6592462" y="5726240"/>
            <a:ext cx="3201992" cy="3191629"/>
          </a:xfrm>
          <a:custGeom>
            <a:avLst/>
            <a:gdLst/>
            <a:ahLst/>
            <a:cxnLst/>
            <a:rect l="l" t="t" r="r" b="b"/>
            <a:pathLst>
              <a:path w="3201992" h="3191629">
                <a:moveTo>
                  <a:pt x="0" y="0"/>
                </a:moveTo>
                <a:lnTo>
                  <a:pt x="3201991" y="0"/>
                </a:lnTo>
                <a:lnTo>
                  <a:pt x="3201991" y="3191629"/>
                </a:lnTo>
                <a:lnTo>
                  <a:pt x="0" y="3191629"/>
                </a:lnTo>
                <a:lnTo>
                  <a:pt x="0" y="0"/>
                </a:lnTo>
                <a:close/>
              </a:path>
            </a:pathLst>
          </a:custGeom>
          <a:blipFill>
            <a:blip r:embed="rId13"/>
            <a:stretch>
              <a:fillRect/>
            </a:stretch>
          </a:blipFill>
        </p:spPr>
        <p:txBody>
          <a:bodyPr/>
          <a:lstStyle/>
          <a:p>
            <a:endParaRPr lang="en-US"/>
          </a:p>
        </p:txBody>
      </p:sp>
      <p:sp>
        <p:nvSpPr>
          <p:cNvPr id="16" name="Freeform 16"/>
          <p:cNvSpPr/>
          <p:nvPr/>
        </p:nvSpPr>
        <p:spPr>
          <a:xfrm>
            <a:off x="9838173" y="5741589"/>
            <a:ext cx="3181334" cy="3191629"/>
          </a:xfrm>
          <a:custGeom>
            <a:avLst/>
            <a:gdLst/>
            <a:ahLst/>
            <a:cxnLst/>
            <a:rect l="l" t="t" r="r" b="b"/>
            <a:pathLst>
              <a:path w="3181334" h="3191629">
                <a:moveTo>
                  <a:pt x="0" y="0"/>
                </a:moveTo>
                <a:lnTo>
                  <a:pt x="3181334" y="0"/>
                </a:lnTo>
                <a:lnTo>
                  <a:pt x="3181334" y="3191629"/>
                </a:lnTo>
                <a:lnTo>
                  <a:pt x="0" y="3191629"/>
                </a:lnTo>
                <a:lnTo>
                  <a:pt x="0" y="0"/>
                </a:lnTo>
                <a:close/>
              </a:path>
            </a:pathLst>
          </a:custGeom>
          <a:blipFill>
            <a:blip r:embed="rId14"/>
            <a:stretch>
              <a:fillRect/>
            </a:stretch>
          </a:blipFill>
        </p:spPr>
        <p:txBody>
          <a:bodyPr/>
          <a:lstStyle/>
          <a:p>
            <a:endParaRPr lang="en-US"/>
          </a:p>
        </p:txBody>
      </p:sp>
      <p:sp>
        <p:nvSpPr>
          <p:cNvPr id="17" name="Freeform 17"/>
          <p:cNvSpPr/>
          <p:nvPr/>
        </p:nvSpPr>
        <p:spPr>
          <a:xfrm>
            <a:off x="13067132" y="5741589"/>
            <a:ext cx="3215056" cy="3215056"/>
          </a:xfrm>
          <a:custGeom>
            <a:avLst/>
            <a:gdLst/>
            <a:ahLst/>
            <a:cxnLst/>
            <a:rect l="l" t="t" r="r" b="b"/>
            <a:pathLst>
              <a:path w="3215056" h="3215056">
                <a:moveTo>
                  <a:pt x="0" y="0"/>
                </a:moveTo>
                <a:lnTo>
                  <a:pt x="3215056" y="0"/>
                </a:lnTo>
                <a:lnTo>
                  <a:pt x="3215056" y="3215056"/>
                </a:lnTo>
                <a:lnTo>
                  <a:pt x="0" y="3215056"/>
                </a:lnTo>
                <a:lnTo>
                  <a:pt x="0" y="0"/>
                </a:lnTo>
                <a:close/>
              </a:path>
            </a:pathLst>
          </a:custGeom>
          <a:blipFill>
            <a:blip r:embed="rId15"/>
            <a:stretch>
              <a:fillRect/>
            </a:stretch>
          </a:blipFill>
        </p:spPr>
        <p:txBody>
          <a:bodyPr/>
          <a:lstStyle/>
          <a:p>
            <a:endParaRPr lang="en-US"/>
          </a:p>
        </p:txBody>
      </p:sp>
      <p:sp>
        <p:nvSpPr>
          <p:cNvPr id="18" name="TextBox 18"/>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sp>
        <p:nvSpPr>
          <p:cNvPr id="19" name="TextBox 19"/>
          <p:cNvSpPr txBox="1"/>
          <p:nvPr/>
        </p:nvSpPr>
        <p:spPr>
          <a:xfrm>
            <a:off x="4849387" y="1874098"/>
            <a:ext cx="3486150" cy="1247140"/>
          </a:xfrm>
          <a:prstGeom prst="rect">
            <a:avLst/>
          </a:prstGeom>
        </p:spPr>
        <p:txBody>
          <a:bodyPr lIns="0" tIns="0" rIns="0" bIns="0" rtlCol="0" anchor="t">
            <a:spAutoFit/>
          </a:bodyPr>
          <a:lstStyle/>
          <a:p>
            <a:pPr algn="ctr">
              <a:lnSpc>
                <a:spcPts val="4759"/>
              </a:lnSpc>
              <a:spcBef>
                <a:spcPct val="0"/>
              </a:spcBef>
            </a:pPr>
            <a:r>
              <a:rPr lang="en-US" sz="3399" spc="-95">
                <a:solidFill>
                  <a:srgbClr val="F2FFE9"/>
                </a:solidFill>
                <a:latin typeface="Retropix"/>
                <a:ea typeface="Retropix"/>
                <a:cs typeface="Retropix"/>
                <a:sym typeface="Retropix"/>
              </a:rPr>
              <a:t>Sondering Emily</a:t>
            </a:r>
          </a:p>
          <a:p>
            <a:pPr algn="ctr">
              <a:lnSpc>
                <a:spcPts val="4759"/>
              </a:lnSpc>
              <a:spcBef>
                <a:spcPct val="0"/>
              </a:spcBef>
            </a:pPr>
            <a:r>
              <a:rPr lang="en-US" sz="3399" spc="-95">
                <a:solidFill>
                  <a:srgbClr val="F2FFE9"/>
                </a:solidFill>
                <a:latin typeface="Retropix"/>
                <a:ea typeface="Retropix"/>
                <a:cs typeface="Retropix"/>
                <a:sym typeface="Retropix"/>
              </a:rPr>
              <a:t>80.8k Subscribers</a:t>
            </a:r>
          </a:p>
        </p:txBody>
      </p:sp>
      <p:sp>
        <p:nvSpPr>
          <p:cNvPr id="20" name="TextBox 20"/>
          <p:cNvSpPr txBox="1"/>
          <p:nvPr/>
        </p:nvSpPr>
        <p:spPr>
          <a:xfrm>
            <a:off x="4849387" y="3033810"/>
            <a:ext cx="11625049" cy="1700529"/>
          </a:xfrm>
          <a:prstGeom prst="rect">
            <a:avLst/>
          </a:prstGeom>
        </p:spPr>
        <p:txBody>
          <a:bodyPr lIns="0" tIns="0" rIns="0" bIns="0" rtlCol="0" anchor="t">
            <a:spAutoFit/>
          </a:bodyPr>
          <a:lstStyle/>
          <a:p>
            <a:pPr algn="l">
              <a:lnSpc>
                <a:spcPts val="4640"/>
              </a:lnSpc>
            </a:pPr>
            <a:r>
              <a:rPr lang="en-US" sz="2900" spc="290">
                <a:solidFill>
                  <a:srgbClr val="F2FFE9"/>
                </a:solidFill>
                <a:latin typeface="Architype Stedelijk"/>
                <a:ea typeface="Architype Stedelijk"/>
                <a:cs typeface="Architype Stedelijk"/>
                <a:sym typeface="Architype Stedelijk"/>
              </a:rPr>
              <a:t>Sponsor emily to use her artistic talents to create </a:t>
            </a:r>
            <a:r>
              <a:rPr lang="en-US" sz="2900" spc="290">
                <a:solidFill>
                  <a:srgbClr val="FF5277"/>
                </a:solidFill>
                <a:latin typeface="Architype Stedelijk"/>
                <a:ea typeface="Architype Stedelijk"/>
                <a:cs typeface="Architype Stedelijk"/>
                <a:sym typeface="Architype Stedelijk"/>
              </a:rPr>
              <a:t>dedicated</a:t>
            </a:r>
            <a:r>
              <a:rPr lang="en-US" sz="2900" spc="290">
                <a:solidFill>
                  <a:srgbClr val="F2FFE9"/>
                </a:solidFill>
                <a:latin typeface="Architype Stedelijk"/>
                <a:ea typeface="Architype Stedelijk"/>
                <a:cs typeface="Architype Stedelijk"/>
                <a:sym typeface="Architype Stedelijk"/>
              </a:rPr>
              <a:t> assets for a level design, a new monster, and her own character model that will be added into sluggerpunk along with getting her own creator code.</a:t>
            </a:r>
          </a:p>
        </p:txBody>
      </p:sp>
      <p:sp>
        <p:nvSpPr>
          <p:cNvPr id="21" name="Freeform 21"/>
          <p:cNvSpPr/>
          <p:nvPr/>
        </p:nvSpPr>
        <p:spPr>
          <a:xfrm flipH="1">
            <a:off x="260959" y="6230009"/>
            <a:ext cx="4056991" cy="4056991"/>
          </a:xfrm>
          <a:custGeom>
            <a:avLst/>
            <a:gdLst/>
            <a:ahLst/>
            <a:cxnLst/>
            <a:rect l="l" t="t" r="r" b="b"/>
            <a:pathLst>
              <a:path w="4056991" h="4056991">
                <a:moveTo>
                  <a:pt x="4056991" y="0"/>
                </a:moveTo>
                <a:lnTo>
                  <a:pt x="0" y="0"/>
                </a:lnTo>
                <a:lnTo>
                  <a:pt x="0" y="4056991"/>
                </a:lnTo>
                <a:lnTo>
                  <a:pt x="4056991" y="4056991"/>
                </a:lnTo>
                <a:lnTo>
                  <a:pt x="4056991" y="0"/>
                </a:lnTo>
                <a:close/>
              </a:path>
            </a:pathLst>
          </a:custGeom>
          <a:blipFill>
            <a:blip r:embed="rId16"/>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2286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grpSp>
        <p:nvGrpSpPr>
          <p:cNvPr id="11" name="Group 11"/>
          <p:cNvGrpSpPr>
            <a:grpSpLocks noChangeAspect="1"/>
          </p:cNvGrpSpPr>
          <p:nvPr/>
        </p:nvGrpSpPr>
        <p:grpSpPr>
          <a:xfrm>
            <a:off x="1467041" y="2075916"/>
            <a:ext cx="2270766" cy="2270766"/>
            <a:chOff x="0" y="0"/>
            <a:chExt cx="7620000" cy="7620000"/>
          </a:xfrm>
        </p:grpSpPr>
        <p:sp>
          <p:nvSpPr>
            <p:cNvPr id="12" name="Freeform 12"/>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13"/>
              <a:stretch>
                <a:fillRect l="-160" r="-160"/>
              </a:stretch>
            </a:blipFill>
          </p:spPr>
          <p:txBody>
            <a:bodyPr/>
            <a:lstStyle/>
            <a:p>
              <a:endParaRPr lang="en-US"/>
            </a:p>
          </p:txBody>
        </p:sp>
        <p:sp>
          <p:nvSpPr>
            <p:cNvPr id="13" name="Freeform 13"/>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FF5277"/>
            </a:solidFill>
          </p:spPr>
          <p:txBody>
            <a:bodyPr/>
            <a:lstStyle/>
            <a:p>
              <a:endParaRPr lang="en-US"/>
            </a:p>
          </p:txBody>
        </p:sp>
        <p:sp>
          <p:nvSpPr>
            <p:cNvPr id="14" name="Freeform 14"/>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405068"/>
            </a:solidFill>
          </p:spPr>
          <p:txBody>
            <a:bodyPr/>
            <a:lstStyle/>
            <a:p>
              <a:endParaRPr lang="en-US"/>
            </a:p>
          </p:txBody>
        </p:sp>
      </p:grpSp>
      <p:sp>
        <p:nvSpPr>
          <p:cNvPr id="15" name="Freeform 15"/>
          <p:cNvSpPr/>
          <p:nvPr/>
        </p:nvSpPr>
        <p:spPr>
          <a:xfrm rot="-128720">
            <a:off x="12305467" y="3223200"/>
            <a:ext cx="4985991" cy="4973526"/>
          </a:xfrm>
          <a:custGeom>
            <a:avLst/>
            <a:gdLst/>
            <a:ahLst/>
            <a:cxnLst/>
            <a:rect l="l" t="t" r="r" b="b"/>
            <a:pathLst>
              <a:path w="4985991" h="4973526">
                <a:moveTo>
                  <a:pt x="0" y="0"/>
                </a:moveTo>
                <a:lnTo>
                  <a:pt x="4985990" y="0"/>
                </a:lnTo>
                <a:lnTo>
                  <a:pt x="4985990" y="4973526"/>
                </a:lnTo>
                <a:lnTo>
                  <a:pt x="0" y="4973526"/>
                </a:lnTo>
                <a:lnTo>
                  <a:pt x="0" y="0"/>
                </a:lnTo>
                <a:close/>
              </a:path>
            </a:pathLst>
          </a:custGeom>
          <a:blipFill>
            <a:blip r:embed="rId14"/>
            <a:stretch>
              <a:fillRect/>
            </a:stretch>
          </a:blipFill>
        </p:spPr>
        <p:txBody>
          <a:bodyPr/>
          <a:lstStyle/>
          <a:p>
            <a:endParaRPr lang="en-US"/>
          </a:p>
        </p:txBody>
      </p:sp>
      <p:sp>
        <p:nvSpPr>
          <p:cNvPr id="16" name="TextBox 16"/>
          <p:cNvSpPr txBox="1"/>
          <p:nvPr/>
        </p:nvSpPr>
        <p:spPr>
          <a:xfrm>
            <a:off x="1028700" y="1142483"/>
            <a:ext cx="6578501"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Strategic Influencer Sponsorships</a:t>
            </a:r>
          </a:p>
        </p:txBody>
      </p:sp>
      <p:sp>
        <p:nvSpPr>
          <p:cNvPr id="17" name="TextBox 17"/>
          <p:cNvSpPr txBox="1"/>
          <p:nvPr/>
        </p:nvSpPr>
        <p:spPr>
          <a:xfrm>
            <a:off x="4732664" y="1933041"/>
            <a:ext cx="2270765" cy="573234"/>
          </a:xfrm>
          <a:prstGeom prst="rect">
            <a:avLst/>
          </a:prstGeom>
        </p:spPr>
        <p:txBody>
          <a:bodyPr wrap="square" lIns="0" tIns="0" rIns="0" bIns="0" rtlCol="0" anchor="t">
            <a:spAutoFit/>
          </a:bodyPr>
          <a:lstStyle/>
          <a:p>
            <a:pPr algn="ctr">
              <a:lnSpc>
                <a:spcPts val="5039"/>
              </a:lnSpc>
              <a:spcBef>
                <a:spcPct val="0"/>
              </a:spcBef>
            </a:pPr>
            <a:r>
              <a:rPr lang="en-US" sz="3599" spc="-100" dirty="0">
                <a:solidFill>
                  <a:srgbClr val="F2FFE9"/>
                </a:solidFill>
                <a:latin typeface="Retropix"/>
                <a:ea typeface="Retropix"/>
                <a:cs typeface="Retropix"/>
                <a:sym typeface="Retropix"/>
              </a:rPr>
              <a:t>GIVEAWAY</a:t>
            </a:r>
          </a:p>
        </p:txBody>
      </p:sp>
      <p:sp>
        <p:nvSpPr>
          <p:cNvPr id="18" name="TextBox 18"/>
          <p:cNvSpPr txBox="1"/>
          <p:nvPr/>
        </p:nvSpPr>
        <p:spPr>
          <a:xfrm>
            <a:off x="4013539" y="2804850"/>
            <a:ext cx="11433897" cy="2772409"/>
          </a:xfrm>
          <a:prstGeom prst="rect">
            <a:avLst/>
          </a:prstGeom>
        </p:spPr>
        <p:txBody>
          <a:bodyPr lIns="0" tIns="0" rIns="0" bIns="0" rtlCol="0" anchor="t">
            <a:spAutoFit/>
          </a:bodyPr>
          <a:lstStyle/>
          <a:p>
            <a:pPr marL="604523" lvl="1" indent="-302261" algn="l">
              <a:lnSpc>
                <a:spcPts val="4480"/>
              </a:lnSpc>
              <a:buFont typeface="Arial"/>
              <a:buChar char="•"/>
            </a:pPr>
            <a:r>
              <a:rPr lang="en-US" sz="2800" spc="280">
                <a:solidFill>
                  <a:srgbClr val="F2FFE9"/>
                </a:solidFill>
                <a:latin typeface="Architype Stedelijk"/>
                <a:ea typeface="Architype Stedelijk"/>
                <a:cs typeface="Architype Stedelijk"/>
                <a:sym typeface="Architype Stedelijk"/>
              </a:rPr>
              <a:t>Emily WILL GET TWO SLUGGERPUNK BRANDED BASEBALL BATS</a:t>
            </a:r>
          </a:p>
          <a:p>
            <a:pPr marL="604523" lvl="1" indent="-302261" algn="l">
              <a:lnSpc>
                <a:spcPts val="4480"/>
              </a:lnSpc>
              <a:buFont typeface="Arial"/>
              <a:buChar char="•"/>
            </a:pPr>
            <a:r>
              <a:rPr lang="en-US" sz="2800" spc="280">
                <a:solidFill>
                  <a:srgbClr val="F2FFE9"/>
                </a:solidFill>
                <a:latin typeface="Architype Stedelijk"/>
                <a:ea typeface="Architype Stedelijk"/>
                <a:cs typeface="Architype Stedelijk"/>
                <a:sym typeface="Architype Stedelijk"/>
              </a:rPr>
              <a:t>loop giveaway contest held on her personal social media</a:t>
            </a:r>
          </a:p>
          <a:p>
            <a:pPr marL="1209045" lvl="2" indent="-403015" algn="l">
              <a:lnSpc>
                <a:spcPts val="4480"/>
              </a:lnSpc>
              <a:buFont typeface="Arial"/>
              <a:buChar char="⚬"/>
            </a:pPr>
            <a:r>
              <a:rPr lang="en-US" sz="2800" spc="280">
                <a:solidFill>
                  <a:srgbClr val="F2FFE9"/>
                </a:solidFill>
                <a:latin typeface="Architype Stedelijk"/>
                <a:ea typeface="Architype Stedelijk"/>
                <a:cs typeface="Architype Stedelijk"/>
                <a:sym typeface="Architype Stedelijk"/>
              </a:rPr>
              <a:t>follow her and the official “sluggerpunkgame” account</a:t>
            </a:r>
          </a:p>
          <a:p>
            <a:pPr marL="1209045" lvl="2" indent="-403015" algn="l">
              <a:lnSpc>
                <a:spcPts val="4480"/>
              </a:lnSpc>
              <a:buFont typeface="Arial"/>
              <a:buChar char="⚬"/>
            </a:pPr>
            <a:r>
              <a:rPr lang="en-US" sz="2800" spc="280">
                <a:solidFill>
                  <a:srgbClr val="F2FFE9"/>
                </a:solidFill>
                <a:latin typeface="Architype Stedelijk"/>
                <a:ea typeface="Architype Stedelijk"/>
                <a:cs typeface="Architype Stedelijk"/>
                <a:sym typeface="Architype Stedelijk"/>
              </a:rPr>
              <a:t>repost onto their own stories</a:t>
            </a:r>
          </a:p>
          <a:p>
            <a:pPr marL="1209045" lvl="2" indent="-403015" algn="l">
              <a:lnSpc>
                <a:spcPts val="4480"/>
              </a:lnSpc>
              <a:buFont typeface="Arial"/>
              <a:buChar char="⚬"/>
            </a:pPr>
            <a:r>
              <a:rPr lang="en-US" sz="2800" spc="280">
                <a:solidFill>
                  <a:srgbClr val="F2FFE9"/>
                </a:solidFill>
                <a:latin typeface="Architype Stedelijk"/>
                <a:ea typeface="Architype Stedelijk"/>
                <a:cs typeface="Architype Stedelijk"/>
                <a:sym typeface="Architype Stedelijk"/>
              </a:rPr>
              <a:t>one lucky contestant will be selected after 72 hours</a:t>
            </a:r>
          </a:p>
        </p:txBody>
      </p:sp>
      <p:sp>
        <p:nvSpPr>
          <p:cNvPr id="19" name="Freeform 19"/>
          <p:cNvSpPr/>
          <p:nvPr/>
        </p:nvSpPr>
        <p:spPr>
          <a:xfrm flipH="1">
            <a:off x="260959" y="6230009"/>
            <a:ext cx="4056991" cy="4056991"/>
          </a:xfrm>
          <a:custGeom>
            <a:avLst/>
            <a:gdLst/>
            <a:ahLst/>
            <a:cxnLst/>
            <a:rect l="l" t="t" r="r" b="b"/>
            <a:pathLst>
              <a:path w="4056991" h="4056991">
                <a:moveTo>
                  <a:pt x="4056991" y="0"/>
                </a:moveTo>
                <a:lnTo>
                  <a:pt x="0" y="0"/>
                </a:lnTo>
                <a:lnTo>
                  <a:pt x="0" y="4056991"/>
                </a:lnTo>
                <a:lnTo>
                  <a:pt x="4056991" y="4056991"/>
                </a:lnTo>
                <a:lnTo>
                  <a:pt x="4056991" y="0"/>
                </a:lnTo>
                <a:close/>
              </a:path>
            </a:pathLst>
          </a:custGeom>
          <a:blipFill>
            <a:blip r:embed="rId15"/>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2286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TextBox 11"/>
          <p:cNvSpPr txBox="1"/>
          <p:nvPr/>
        </p:nvSpPr>
        <p:spPr>
          <a:xfrm>
            <a:off x="1028700" y="1142483"/>
            <a:ext cx="3421410"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Microtransactions</a:t>
            </a:r>
          </a:p>
        </p:txBody>
      </p:sp>
      <p:sp>
        <p:nvSpPr>
          <p:cNvPr id="12" name="TextBox 12"/>
          <p:cNvSpPr txBox="1"/>
          <p:nvPr/>
        </p:nvSpPr>
        <p:spPr>
          <a:xfrm>
            <a:off x="2086374" y="2277445"/>
            <a:ext cx="2900809" cy="689610"/>
          </a:xfrm>
          <a:prstGeom prst="rect">
            <a:avLst/>
          </a:prstGeom>
        </p:spPr>
        <p:txBody>
          <a:bodyPr lIns="0" tIns="0" rIns="0" bIns="0" rtlCol="0" anchor="t">
            <a:spAutoFit/>
          </a:bodyPr>
          <a:lstStyle/>
          <a:p>
            <a:pPr algn="ctr">
              <a:lnSpc>
                <a:spcPts val="5039"/>
              </a:lnSpc>
              <a:spcBef>
                <a:spcPct val="0"/>
              </a:spcBef>
            </a:pPr>
            <a:r>
              <a:rPr lang="en-US" sz="3599" spc="-100">
                <a:solidFill>
                  <a:srgbClr val="F2FFE9"/>
                </a:solidFill>
                <a:latin typeface="Retropix"/>
                <a:ea typeface="Retropix"/>
                <a:cs typeface="Retropix"/>
                <a:sym typeface="Retropix"/>
              </a:rPr>
              <a:t>Slug currency</a:t>
            </a:r>
          </a:p>
        </p:txBody>
      </p:sp>
      <p:sp>
        <p:nvSpPr>
          <p:cNvPr id="13" name="TextBox 13"/>
          <p:cNvSpPr txBox="1"/>
          <p:nvPr/>
        </p:nvSpPr>
        <p:spPr>
          <a:xfrm>
            <a:off x="2482720" y="5798035"/>
            <a:ext cx="1161937" cy="524509"/>
          </a:xfrm>
          <a:prstGeom prst="rect">
            <a:avLst/>
          </a:prstGeom>
        </p:spPr>
        <p:txBody>
          <a:bodyPr lIns="0" tIns="0" rIns="0" bIns="0" rtlCol="0" anchor="t">
            <a:spAutoFit/>
          </a:bodyPr>
          <a:lstStyle/>
          <a:p>
            <a:pPr algn="ctr">
              <a:lnSpc>
                <a:spcPts val="4480"/>
              </a:lnSpc>
            </a:pPr>
            <a:r>
              <a:rPr lang="en-US" sz="2800" spc="280">
                <a:solidFill>
                  <a:srgbClr val="F2FFE9"/>
                </a:solidFill>
                <a:latin typeface="Architype Stedelijk"/>
                <a:ea typeface="Architype Stedelijk"/>
                <a:cs typeface="Architype Stedelijk"/>
                <a:sym typeface="Architype Stedelijk"/>
              </a:rPr>
              <a:t>tier 1</a:t>
            </a:r>
          </a:p>
        </p:txBody>
      </p:sp>
      <p:sp>
        <p:nvSpPr>
          <p:cNvPr id="14" name="Freeform 14"/>
          <p:cNvSpPr/>
          <p:nvPr/>
        </p:nvSpPr>
        <p:spPr>
          <a:xfrm>
            <a:off x="2086374" y="4001202"/>
            <a:ext cx="1954630" cy="1954630"/>
          </a:xfrm>
          <a:custGeom>
            <a:avLst/>
            <a:gdLst/>
            <a:ahLst/>
            <a:cxnLst/>
            <a:rect l="l" t="t" r="r" b="b"/>
            <a:pathLst>
              <a:path w="1954630" h="1954630">
                <a:moveTo>
                  <a:pt x="0" y="0"/>
                </a:moveTo>
                <a:lnTo>
                  <a:pt x="1954630" y="0"/>
                </a:lnTo>
                <a:lnTo>
                  <a:pt x="1954630" y="1954631"/>
                </a:lnTo>
                <a:lnTo>
                  <a:pt x="0" y="1954631"/>
                </a:lnTo>
                <a:lnTo>
                  <a:pt x="0" y="0"/>
                </a:lnTo>
                <a:close/>
              </a:path>
            </a:pathLst>
          </a:custGeom>
          <a:blipFill>
            <a:blip r:embed="rId13"/>
            <a:stretch>
              <a:fillRect/>
            </a:stretch>
          </a:blipFill>
        </p:spPr>
        <p:txBody>
          <a:bodyPr/>
          <a:lstStyle/>
          <a:p>
            <a:endParaRPr lang="en-US"/>
          </a:p>
        </p:txBody>
      </p:sp>
      <p:sp>
        <p:nvSpPr>
          <p:cNvPr id="15" name="Freeform 15"/>
          <p:cNvSpPr/>
          <p:nvPr/>
        </p:nvSpPr>
        <p:spPr>
          <a:xfrm>
            <a:off x="4221979" y="3824627"/>
            <a:ext cx="2131206" cy="2131206"/>
          </a:xfrm>
          <a:custGeom>
            <a:avLst/>
            <a:gdLst/>
            <a:ahLst/>
            <a:cxnLst/>
            <a:rect l="l" t="t" r="r" b="b"/>
            <a:pathLst>
              <a:path w="2131206" h="2131206">
                <a:moveTo>
                  <a:pt x="0" y="0"/>
                </a:moveTo>
                <a:lnTo>
                  <a:pt x="2131206" y="0"/>
                </a:lnTo>
                <a:lnTo>
                  <a:pt x="2131206" y="2131206"/>
                </a:lnTo>
                <a:lnTo>
                  <a:pt x="0" y="2131206"/>
                </a:lnTo>
                <a:lnTo>
                  <a:pt x="0" y="0"/>
                </a:lnTo>
                <a:close/>
              </a:path>
            </a:pathLst>
          </a:custGeom>
          <a:blipFill>
            <a:blip r:embed="rId14"/>
            <a:stretch>
              <a:fillRect/>
            </a:stretch>
          </a:blipFill>
        </p:spPr>
        <p:txBody>
          <a:bodyPr/>
          <a:lstStyle/>
          <a:p>
            <a:endParaRPr lang="en-US"/>
          </a:p>
        </p:txBody>
      </p:sp>
      <p:sp>
        <p:nvSpPr>
          <p:cNvPr id="16" name="Freeform 16"/>
          <p:cNvSpPr/>
          <p:nvPr/>
        </p:nvSpPr>
        <p:spPr>
          <a:xfrm>
            <a:off x="6534160" y="3230442"/>
            <a:ext cx="3088653" cy="3088653"/>
          </a:xfrm>
          <a:custGeom>
            <a:avLst/>
            <a:gdLst/>
            <a:ahLst/>
            <a:cxnLst/>
            <a:rect l="l" t="t" r="r" b="b"/>
            <a:pathLst>
              <a:path w="3088653" h="3088653">
                <a:moveTo>
                  <a:pt x="0" y="0"/>
                </a:moveTo>
                <a:lnTo>
                  <a:pt x="3088653" y="0"/>
                </a:lnTo>
                <a:lnTo>
                  <a:pt x="3088653" y="3088653"/>
                </a:lnTo>
                <a:lnTo>
                  <a:pt x="0" y="3088653"/>
                </a:lnTo>
                <a:lnTo>
                  <a:pt x="0" y="0"/>
                </a:lnTo>
                <a:close/>
              </a:path>
            </a:pathLst>
          </a:custGeom>
          <a:blipFill>
            <a:blip r:embed="rId15"/>
            <a:stretch>
              <a:fillRect/>
            </a:stretch>
          </a:blipFill>
        </p:spPr>
        <p:txBody>
          <a:bodyPr/>
          <a:lstStyle/>
          <a:p>
            <a:endParaRPr lang="en-US"/>
          </a:p>
        </p:txBody>
      </p:sp>
      <p:sp>
        <p:nvSpPr>
          <p:cNvPr id="17" name="Freeform 17"/>
          <p:cNvSpPr/>
          <p:nvPr/>
        </p:nvSpPr>
        <p:spPr>
          <a:xfrm>
            <a:off x="9803788" y="2967055"/>
            <a:ext cx="3198669" cy="3198669"/>
          </a:xfrm>
          <a:custGeom>
            <a:avLst/>
            <a:gdLst/>
            <a:ahLst/>
            <a:cxnLst/>
            <a:rect l="l" t="t" r="r" b="b"/>
            <a:pathLst>
              <a:path w="3198669" h="3198669">
                <a:moveTo>
                  <a:pt x="0" y="0"/>
                </a:moveTo>
                <a:lnTo>
                  <a:pt x="3198668" y="0"/>
                </a:lnTo>
                <a:lnTo>
                  <a:pt x="3198668" y="3198669"/>
                </a:lnTo>
                <a:lnTo>
                  <a:pt x="0" y="3198669"/>
                </a:lnTo>
                <a:lnTo>
                  <a:pt x="0" y="0"/>
                </a:lnTo>
                <a:close/>
              </a:path>
            </a:pathLst>
          </a:custGeom>
          <a:blipFill>
            <a:blip r:embed="rId16"/>
            <a:stretch>
              <a:fillRect/>
            </a:stretch>
          </a:blipFill>
        </p:spPr>
        <p:txBody>
          <a:bodyPr/>
          <a:lstStyle/>
          <a:p>
            <a:endParaRPr lang="en-US"/>
          </a:p>
        </p:txBody>
      </p:sp>
      <p:sp>
        <p:nvSpPr>
          <p:cNvPr id="18" name="Freeform 18"/>
          <p:cNvSpPr/>
          <p:nvPr/>
        </p:nvSpPr>
        <p:spPr>
          <a:xfrm>
            <a:off x="13183431" y="3057292"/>
            <a:ext cx="3018195" cy="3018195"/>
          </a:xfrm>
          <a:custGeom>
            <a:avLst/>
            <a:gdLst/>
            <a:ahLst/>
            <a:cxnLst/>
            <a:rect l="l" t="t" r="r" b="b"/>
            <a:pathLst>
              <a:path w="3018195" h="3018195">
                <a:moveTo>
                  <a:pt x="0" y="0"/>
                </a:moveTo>
                <a:lnTo>
                  <a:pt x="3018195" y="0"/>
                </a:lnTo>
                <a:lnTo>
                  <a:pt x="3018195" y="3018195"/>
                </a:lnTo>
                <a:lnTo>
                  <a:pt x="0" y="3018195"/>
                </a:lnTo>
                <a:lnTo>
                  <a:pt x="0" y="0"/>
                </a:lnTo>
                <a:close/>
              </a:path>
            </a:pathLst>
          </a:custGeom>
          <a:blipFill>
            <a:blip r:embed="rId17"/>
            <a:stretch>
              <a:fillRect/>
            </a:stretch>
          </a:blipFill>
        </p:spPr>
        <p:txBody>
          <a:bodyPr/>
          <a:lstStyle/>
          <a:p>
            <a:endParaRPr lang="en-US"/>
          </a:p>
        </p:txBody>
      </p:sp>
      <p:sp>
        <p:nvSpPr>
          <p:cNvPr id="19" name="TextBox 19"/>
          <p:cNvSpPr txBox="1"/>
          <p:nvPr/>
        </p:nvSpPr>
        <p:spPr>
          <a:xfrm>
            <a:off x="4706613" y="5851082"/>
            <a:ext cx="1161937" cy="524509"/>
          </a:xfrm>
          <a:prstGeom prst="rect">
            <a:avLst/>
          </a:prstGeom>
        </p:spPr>
        <p:txBody>
          <a:bodyPr lIns="0" tIns="0" rIns="0" bIns="0" rtlCol="0" anchor="t">
            <a:spAutoFit/>
          </a:bodyPr>
          <a:lstStyle/>
          <a:p>
            <a:pPr algn="ctr">
              <a:lnSpc>
                <a:spcPts val="4480"/>
              </a:lnSpc>
            </a:pPr>
            <a:r>
              <a:rPr lang="en-US" sz="2800" spc="280">
                <a:solidFill>
                  <a:srgbClr val="F2FFE9"/>
                </a:solidFill>
                <a:latin typeface="Architype Stedelijk"/>
                <a:ea typeface="Architype Stedelijk"/>
                <a:cs typeface="Architype Stedelijk"/>
                <a:sym typeface="Architype Stedelijk"/>
              </a:rPr>
              <a:t>tier 2</a:t>
            </a:r>
          </a:p>
        </p:txBody>
      </p:sp>
      <p:sp>
        <p:nvSpPr>
          <p:cNvPr id="20" name="TextBox 20"/>
          <p:cNvSpPr txBox="1"/>
          <p:nvPr/>
        </p:nvSpPr>
        <p:spPr>
          <a:xfrm>
            <a:off x="7497518" y="5851082"/>
            <a:ext cx="1161937" cy="524509"/>
          </a:xfrm>
          <a:prstGeom prst="rect">
            <a:avLst/>
          </a:prstGeom>
        </p:spPr>
        <p:txBody>
          <a:bodyPr lIns="0" tIns="0" rIns="0" bIns="0" rtlCol="0" anchor="t">
            <a:spAutoFit/>
          </a:bodyPr>
          <a:lstStyle/>
          <a:p>
            <a:pPr algn="ctr">
              <a:lnSpc>
                <a:spcPts val="4480"/>
              </a:lnSpc>
            </a:pPr>
            <a:r>
              <a:rPr lang="en-US" sz="2800" spc="280">
                <a:solidFill>
                  <a:srgbClr val="F2FFE9"/>
                </a:solidFill>
                <a:latin typeface="Architype Stedelijk"/>
                <a:ea typeface="Architype Stedelijk"/>
                <a:cs typeface="Architype Stedelijk"/>
                <a:sym typeface="Architype Stedelijk"/>
              </a:rPr>
              <a:t>tier 3</a:t>
            </a:r>
          </a:p>
        </p:txBody>
      </p:sp>
      <p:sp>
        <p:nvSpPr>
          <p:cNvPr id="21" name="TextBox 21"/>
          <p:cNvSpPr txBox="1"/>
          <p:nvPr/>
        </p:nvSpPr>
        <p:spPr>
          <a:xfrm>
            <a:off x="10822154" y="5851082"/>
            <a:ext cx="1161937" cy="524509"/>
          </a:xfrm>
          <a:prstGeom prst="rect">
            <a:avLst/>
          </a:prstGeom>
        </p:spPr>
        <p:txBody>
          <a:bodyPr lIns="0" tIns="0" rIns="0" bIns="0" rtlCol="0" anchor="t">
            <a:spAutoFit/>
          </a:bodyPr>
          <a:lstStyle/>
          <a:p>
            <a:pPr algn="ctr">
              <a:lnSpc>
                <a:spcPts val="4480"/>
              </a:lnSpc>
            </a:pPr>
            <a:r>
              <a:rPr lang="en-US" sz="2800" spc="280">
                <a:solidFill>
                  <a:srgbClr val="F2FFE9"/>
                </a:solidFill>
                <a:latin typeface="Architype Stedelijk"/>
                <a:ea typeface="Architype Stedelijk"/>
                <a:cs typeface="Architype Stedelijk"/>
                <a:sym typeface="Architype Stedelijk"/>
              </a:rPr>
              <a:t>tier 4</a:t>
            </a:r>
          </a:p>
        </p:txBody>
      </p:sp>
      <p:sp>
        <p:nvSpPr>
          <p:cNvPr id="22" name="TextBox 22"/>
          <p:cNvSpPr txBox="1"/>
          <p:nvPr/>
        </p:nvSpPr>
        <p:spPr>
          <a:xfrm>
            <a:off x="13992443" y="5970712"/>
            <a:ext cx="1161937" cy="524509"/>
          </a:xfrm>
          <a:prstGeom prst="rect">
            <a:avLst/>
          </a:prstGeom>
        </p:spPr>
        <p:txBody>
          <a:bodyPr lIns="0" tIns="0" rIns="0" bIns="0" rtlCol="0" anchor="t">
            <a:spAutoFit/>
          </a:bodyPr>
          <a:lstStyle/>
          <a:p>
            <a:pPr algn="ctr">
              <a:lnSpc>
                <a:spcPts val="4480"/>
              </a:lnSpc>
            </a:pPr>
            <a:r>
              <a:rPr lang="en-US" sz="2800" spc="280">
                <a:solidFill>
                  <a:srgbClr val="F2FFE9"/>
                </a:solidFill>
                <a:latin typeface="Architype Stedelijk"/>
                <a:ea typeface="Architype Stedelijk"/>
                <a:cs typeface="Architype Stedelijk"/>
                <a:sym typeface="Architype Stedelijk"/>
              </a:rPr>
              <a:t>tier 5</a:t>
            </a:r>
          </a:p>
        </p:txBody>
      </p:sp>
      <p:sp>
        <p:nvSpPr>
          <p:cNvPr id="23" name="TextBox 23"/>
          <p:cNvSpPr txBox="1"/>
          <p:nvPr/>
        </p:nvSpPr>
        <p:spPr>
          <a:xfrm>
            <a:off x="2482720" y="6874995"/>
            <a:ext cx="1161937" cy="784446"/>
          </a:xfrm>
          <a:prstGeom prst="rect">
            <a:avLst/>
          </a:prstGeom>
        </p:spPr>
        <p:txBody>
          <a:bodyPr lIns="0" tIns="0" rIns="0" bIns="0" rtlCol="0" anchor="t">
            <a:spAutoFit/>
          </a:bodyPr>
          <a:lstStyle/>
          <a:p>
            <a:pPr algn="ctr">
              <a:lnSpc>
                <a:spcPts val="3200"/>
              </a:lnSpc>
            </a:pPr>
            <a:r>
              <a:rPr lang="en-US" sz="2000" spc="200" dirty="0">
                <a:solidFill>
                  <a:srgbClr val="F2FFE9"/>
                </a:solidFill>
                <a:latin typeface="Architype Stedelijk"/>
                <a:ea typeface="Architype Stedelijk"/>
                <a:cs typeface="Architype Stedelijk"/>
                <a:sym typeface="Architype Stedelijk"/>
              </a:rPr>
              <a:t>100 slugs </a:t>
            </a:r>
          </a:p>
          <a:p>
            <a:pPr algn="ctr">
              <a:lnSpc>
                <a:spcPts val="3200"/>
              </a:lnSpc>
            </a:pPr>
            <a:r>
              <a:rPr lang="en-US" sz="2000" spc="200" dirty="0">
                <a:solidFill>
                  <a:srgbClr val="F2FFE9"/>
                </a:solidFill>
                <a:latin typeface="Architype Stedelijk"/>
                <a:ea typeface="Architype Stedelijk"/>
                <a:cs typeface="Architype Stedelijk"/>
                <a:sym typeface="Architype Stedelijk"/>
              </a:rPr>
              <a:t>$1.99</a:t>
            </a:r>
          </a:p>
        </p:txBody>
      </p:sp>
      <p:sp>
        <p:nvSpPr>
          <p:cNvPr id="24" name="TextBox 24"/>
          <p:cNvSpPr txBox="1"/>
          <p:nvPr/>
        </p:nvSpPr>
        <p:spPr>
          <a:xfrm>
            <a:off x="4706613" y="6874995"/>
            <a:ext cx="1161937" cy="784446"/>
          </a:xfrm>
          <a:prstGeom prst="rect">
            <a:avLst/>
          </a:prstGeom>
        </p:spPr>
        <p:txBody>
          <a:bodyPr lIns="0" tIns="0" rIns="0" bIns="0" rtlCol="0" anchor="t">
            <a:spAutoFit/>
          </a:bodyPr>
          <a:lstStyle/>
          <a:p>
            <a:pPr algn="ctr">
              <a:lnSpc>
                <a:spcPts val="3200"/>
              </a:lnSpc>
            </a:pPr>
            <a:r>
              <a:rPr lang="en-US" sz="2000" spc="200" dirty="0">
                <a:solidFill>
                  <a:srgbClr val="F2FFE9"/>
                </a:solidFill>
                <a:latin typeface="Architype Stedelijk"/>
                <a:ea typeface="Architype Stedelijk"/>
                <a:cs typeface="Architype Stedelijk"/>
                <a:sym typeface="Architype Stedelijk"/>
              </a:rPr>
              <a:t>400 slugs </a:t>
            </a:r>
          </a:p>
          <a:p>
            <a:pPr algn="ctr">
              <a:lnSpc>
                <a:spcPts val="3200"/>
              </a:lnSpc>
            </a:pPr>
            <a:r>
              <a:rPr lang="en-US" sz="2000" spc="200" dirty="0">
                <a:solidFill>
                  <a:srgbClr val="F2FFE9"/>
                </a:solidFill>
                <a:latin typeface="Architype Stedelijk"/>
                <a:ea typeface="Architype Stedelijk"/>
                <a:cs typeface="Architype Stedelijk"/>
                <a:sym typeface="Architype Stedelijk"/>
              </a:rPr>
              <a:t>$5.99</a:t>
            </a:r>
          </a:p>
        </p:txBody>
      </p:sp>
      <p:sp>
        <p:nvSpPr>
          <p:cNvPr id="25" name="TextBox 25"/>
          <p:cNvSpPr txBox="1"/>
          <p:nvPr/>
        </p:nvSpPr>
        <p:spPr>
          <a:xfrm>
            <a:off x="7497518" y="6874995"/>
            <a:ext cx="1161937" cy="784446"/>
          </a:xfrm>
          <a:prstGeom prst="rect">
            <a:avLst/>
          </a:prstGeom>
        </p:spPr>
        <p:txBody>
          <a:bodyPr lIns="0" tIns="0" rIns="0" bIns="0" rtlCol="0" anchor="t">
            <a:spAutoFit/>
          </a:bodyPr>
          <a:lstStyle/>
          <a:p>
            <a:pPr algn="ctr">
              <a:lnSpc>
                <a:spcPts val="3200"/>
              </a:lnSpc>
            </a:pPr>
            <a:r>
              <a:rPr lang="en-US" sz="2000" spc="200" dirty="0">
                <a:solidFill>
                  <a:srgbClr val="F2FFE9"/>
                </a:solidFill>
                <a:latin typeface="Architype Stedelijk"/>
                <a:ea typeface="Architype Stedelijk"/>
                <a:cs typeface="Architype Stedelijk"/>
                <a:sym typeface="Architype Stedelijk"/>
              </a:rPr>
              <a:t>800 slugs </a:t>
            </a:r>
          </a:p>
          <a:p>
            <a:pPr algn="ctr">
              <a:lnSpc>
                <a:spcPts val="3200"/>
              </a:lnSpc>
            </a:pPr>
            <a:r>
              <a:rPr lang="en-US" sz="2000" spc="200" dirty="0">
                <a:solidFill>
                  <a:srgbClr val="F2FFE9"/>
                </a:solidFill>
                <a:latin typeface="Architype Stedelijk"/>
                <a:ea typeface="Architype Stedelijk"/>
                <a:cs typeface="Architype Stedelijk"/>
                <a:sym typeface="Architype Stedelijk"/>
              </a:rPr>
              <a:t>$10.99</a:t>
            </a:r>
          </a:p>
        </p:txBody>
      </p:sp>
      <p:sp>
        <p:nvSpPr>
          <p:cNvPr id="26" name="TextBox 26"/>
          <p:cNvSpPr txBox="1"/>
          <p:nvPr/>
        </p:nvSpPr>
        <p:spPr>
          <a:xfrm>
            <a:off x="10822154" y="6874995"/>
            <a:ext cx="1161937" cy="784446"/>
          </a:xfrm>
          <a:prstGeom prst="rect">
            <a:avLst/>
          </a:prstGeom>
        </p:spPr>
        <p:txBody>
          <a:bodyPr lIns="0" tIns="0" rIns="0" bIns="0" rtlCol="0" anchor="t">
            <a:spAutoFit/>
          </a:bodyPr>
          <a:lstStyle/>
          <a:p>
            <a:pPr algn="ctr">
              <a:lnSpc>
                <a:spcPts val="3200"/>
              </a:lnSpc>
            </a:pPr>
            <a:r>
              <a:rPr lang="en-US" sz="2000" spc="200" dirty="0">
                <a:solidFill>
                  <a:srgbClr val="F2FFE9"/>
                </a:solidFill>
                <a:latin typeface="Architype Stedelijk"/>
                <a:ea typeface="Architype Stedelijk"/>
                <a:cs typeface="Architype Stedelijk"/>
                <a:sym typeface="Architype Stedelijk"/>
              </a:rPr>
              <a:t>1200 slugs </a:t>
            </a:r>
          </a:p>
          <a:p>
            <a:pPr algn="ctr">
              <a:lnSpc>
                <a:spcPts val="3200"/>
              </a:lnSpc>
            </a:pPr>
            <a:r>
              <a:rPr lang="en-US" sz="2000" spc="200" dirty="0">
                <a:solidFill>
                  <a:srgbClr val="F2FFE9"/>
                </a:solidFill>
                <a:latin typeface="Architype Stedelijk"/>
                <a:ea typeface="Architype Stedelijk"/>
                <a:cs typeface="Architype Stedelijk"/>
                <a:sym typeface="Architype Stedelijk"/>
              </a:rPr>
              <a:t>$15.99</a:t>
            </a:r>
          </a:p>
        </p:txBody>
      </p:sp>
      <p:sp>
        <p:nvSpPr>
          <p:cNvPr id="27" name="TextBox 27"/>
          <p:cNvSpPr txBox="1"/>
          <p:nvPr/>
        </p:nvSpPr>
        <p:spPr>
          <a:xfrm>
            <a:off x="13992443" y="6874995"/>
            <a:ext cx="1161937" cy="774698"/>
          </a:xfrm>
          <a:prstGeom prst="rect">
            <a:avLst/>
          </a:prstGeom>
        </p:spPr>
        <p:txBody>
          <a:bodyPr lIns="0" tIns="0" rIns="0" bIns="0" rtlCol="0" anchor="t">
            <a:spAutoFit/>
          </a:bodyPr>
          <a:lstStyle/>
          <a:p>
            <a:pPr algn="ctr">
              <a:lnSpc>
                <a:spcPts val="3200"/>
              </a:lnSpc>
            </a:pPr>
            <a:r>
              <a:rPr lang="en-US" sz="2000" spc="200" dirty="0">
                <a:solidFill>
                  <a:srgbClr val="F2FFE9"/>
                </a:solidFill>
                <a:latin typeface="Architype Stedelijk"/>
                <a:ea typeface="Architype Stedelijk"/>
                <a:cs typeface="Architype Stedelijk"/>
                <a:sym typeface="Architype Stedelijk"/>
              </a:rPr>
              <a:t>1600 slugs </a:t>
            </a:r>
          </a:p>
          <a:p>
            <a:pPr algn="ctr">
              <a:lnSpc>
                <a:spcPts val="3200"/>
              </a:lnSpc>
            </a:pPr>
            <a:r>
              <a:rPr lang="en-US" sz="2000" spc="200" dirty="0">
                <a:solidFill>
                  <a:srgbClr val="F2FFE9"/>
                </a:solidFill>
                <a:latin typeface="Architype Stedelijk"/>
                <a:ea typeface="Architype Stedelijk"/>
                <a:cs typeface="Architype Stedelijk"/>
                <a:sym typeface="Architype Stedelijk"/>
              </a:rPr>
              <a:t>$18,99</a:t>
            </a:r>
          </a:p>
        </p:txBody>
      </p:sp>
      <p:sp>
        <p:nvSpPr>
          <p:cNvPr id="28" name="TextBox 28"/>
          <p:cNvSpPr txBox="1"/>
          <p:nvPr/>
        </p:nvSpPr>
        <p:spPr>
          <a:xfrm>
            <a:off x="4221979" y="8269605"/>
            <a:ext cx="10214879" cy="988695"/>
          </a:xfrm>
          <a:prstGeom prst="rect">
            <a:avLst/>
          </a:prstGeom>
        </p:spPr>
        <p:txBody>
          <a:bodyPr lIns="0" tIns="0" rIns="0" bIns="0" rtlCol="0" anchor="t">
            <a:spAutoFit/>
          </a:bodyPr>
          <a:lstStyle/>
          <a:p>
            <a:pPr algn="ctr">
              <a:lnSpc>
                <a:spcPts val="3780"/>
              </a:lnSpc>
              <a:spcBef>
                <a:spcPct val="0"/>
              </a:spcBef>
            </a:pPr>
            <a:r>
              <a:rPr lang="en-US" sz="2700" spc="35">
                <a:solidFill>
                  <a:srgbClr val="F2FFE9"/>
                </a:solidFill>
                <a:latin typeface="Retropix"/>
                <a:ea typeface="Retropix"/>
                <a:cs typeface="Retropix"/>
                <a:sym typeface="Retropix"/>
              </a:rPr>
              <a:t>used for the purchase of in-game items, gear, special VFX, and new train lines (DLC)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1E2F"/>
        </a:solidFill>
        <a:effectLst/>
      </p:bgPr>
    </p:bg>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TextBox 10"/>
          <p:cNvSpPr txBox="1"/>
          <p:nvPr/>
        </p:nvSpPr>
        <p:spPr>
          <a:xfrm>
            <a:off x="2226916" y="2579667"/>
            <a:ext cx="14271536" cy="4248150"/>
          </a:xfrm>
          <a:prstGeom prst="rect">
            <a:avLst/>
          </a:prstGeom>
        </p:spPr>
        <p:txBody>
          <a:bodyPr lIns="0" tIns="0" rIns="0" bIns="0" rtlCol="0" anchor="t">
            <a:spAutoFit/>
          </a:bodyPr>
          <a:lstStyle/>
          <a:p>
            <a:pPr algn="l">
              <a:lnSpc>
                <a:spcPts val="4200"/>
              </a:lnSpc>
            </a:pPr>
            <a:r>
              <a:rPr lang="en-US" sz="3000" spc="300">
                <a:solidFill>
                  <a:srgbClr val="F2FFE9"/>
                </a:solidFill>
                <a:latin typeface="Architype Stedelijk"/>
                <a:ea typeface="Architype Stedelijk"/>
                <a:cs typeface="Architype Stedelijk"/>
                <a:sym typeface="Architype Stedelijk"/>
              </a:rPr>
              <a:t>This campaign proposal is dedicated to best contribute to the successful launch of the new indie title “Sluggerpunk “ which is set to release on December 5th, 2024. </a:t>
            </a:r>
          </a:p>
          <a:p>
            <a:pPr algn="l">
              <a:lnSpc>
                <a:spcPts val="4200"/>
              </a:lnSpc>
            </a:pPr>
            <a:endParaRPr lang="en-US" sz="3000" spc="300">
              <a:solidFill>
                <a:srgbClr val="F2FFE9"/>
              </a:solidFill>
              <a:latin typeface="Architype Stedelijk"/>
              <a:ea typeface="Architype Stedelijk"/>
              <a:cs typeface="Architype Stedelijk"/>
              <a:sym typeface="Architype Stedelijk"/>
            </a:endParaRPr>
          </a:p>
          <a:p>
            <a:pPr algn="l">
              <a:lnSpc>
                <a:spcPts val="4200"/>
              </a:lnSpc>
              <a:spcBef>
                <a:spcPct val="0"/>
              </a:spcBef>
            </a:pPr>
            <a:r>
              <a:rPr lang="en-US" sz="3000" spc="300">
                <a:solidFill>
                  <a:srgbClr val="F2FFE9"/>
                </a:solidFill>
                <a:latin typeface="Architype Stedelijk"/>
                <a:ea typeface="Architype Stedelijk"/>
                <a:cs typeface="Architype Stedelijk"/>
                <a:sym typeface="Architype Stedelijk"/>
              </a:rPr>
              <a:t>While looking to drive awareness and convert gamers to paying customers, we’re looking to involve creators and influencers to have good will within the indie game communities they are a part of so that we may best connect with niche audiences. Through the collaboration with these creators, we will also host digital events and giveaways to best make sure this roguelike title will be a memorable one.</a:t>
            </a:r>
          </a:p>
        </p:txBody>
      </p:sp>
      <p:sp>
        <p:nvSpPr>
          <p:cNvPr id="11" name="TextBox 11"/>
          <p:cNvSpPr txBox="1"/>
          <p:nvPr/>
        </p:nvSpPr>
        <p:spPr>
          <a:xfrm>
            <a:off x="1028700" y="1142483"/>
            <a:ext cx="2359223" cy="647065"/>
          </a:xfrm>
          <a:prstGeom prst="rect">
            <a:avLst/>
          </a:prstGeom>
        </p:spPr>
        <p:txBody>
          <a:bodyPr lIns="0" tIns="0" rIns="0" bIns="0" rtlCol="0" anchor="t">
            <a:spAutoFit/>
          </a:bodyPr>
          <a:lstStyle/>
          <a:p>
            <a:pPr algn="ctr">
              <a:lnSpc>
                <a:spcPts val="4759"/>
              </a:lnSpc>
              <a:spcBef>
                <a:spcPct val="0"/>
              </a:spcBef>
            </a:pPr>
            <a:r>
              <a:rPr lang="en-US" sz="3399" spc="-95">
                <a:solidFill>
                  <a:srgbClr val="F0A469"/>
                </a:solidFill>
                <a:latin typeface="Retropix"/>
                <a:ea typeface="Retropix"/>
                <a:cs typeface="Retropix"/>
                <a:sym typeface="Retropix"/>
              </a:rPr>
              <a:t>Introduction</a:t>
            </a:r>
          </a:p>
        </p:txBody>
      </p:sp>
      <p:sp>
        <p:nvSpPr>
          <p:cNvPr id="12" name="Freeform 12"/>
          <p:cNvSpPr/>
          <p:nvPr/>
        </p:nvSpPr>
        <p:spPr>
          <a:xfrm>
            <a:off x="12213666" y="7675086"/>
            <a:ext cx="2359745" cy="2589054"/>
          </a:xfrm>
          <a:custGeom>
            <a:avLst/>
            <a:gdLst/>
            <a:ahLst/>
            <a:cxnLst/>
            <a:rect l="l" t="t" r="r" b="b"/>
            <a:pathLst>
              <a:path w="2359745" h="2589054">
                <a:moveTo>
                  <a:pt x="0" y="0"/>
                </a:moveTo>
                <a:lnTo>
                  <a:pt x="2359746" y="0"/>
                </a:lnTo>
                <a:lnTo>
                  <a:pt x="2359746" y="2589054"/>
                </a:lnTo>
                <a:lnTo>
                  <a:pt x="0" y="2589054"/>
                </a:lnTo>
                <a:lnTo>
                  <a:pt x="0" y="0"/>
                </a:lnTo>
                <a:close/>
              </a:path>
            </a:pathLst>
          </a:custGeom>
          <a:blipFill>
            <a:blip r:embed="rId11"/>
            <a:stretch>
              <a:fillRect l="-234638"/>
            </a:stretch>
          </a:blipFill>
        </p:spPr>
        <p:txBody>
          <a:bodyPr/>
          <a:lstStyle/>
          <a:p>
            <a:endParaRPr lang="en-US"/>
          </a:p>
        </p:txBody>
      </p:sp>
      <p:sp>
        <p:nvSpPr>
          <p:cNvPr id="13" name="Freeform 13"/>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grpSp>
        <p:nvGrpSpPr>
          <p:cNvPr id="11" name="Group 11"/>
          <p:cNvGrpSpPr/>
          <p:nvPr/>
        </p:nvGrpSpPr>
        <p:grpSpPr>
          <a:xfrm>
            <a:off x="3647665" y="2460885"/>
            <a:ext cx="3305068" cy="3880184"/>
            <a:chOff x="0" y="0"/>
            <a:chExt cx="4406758" cy="5173579"/>
          </a:xfrm>
        </p:grpSpPr>
        <p:sp>
          <p:nvSpPr>
            <p:cNvPr id="12" name="Freeform 12"/>
            <p:cNvSpPr/>
            <p:nvPr/>
          </p:nvSpPr>
          <p:spPr>
            <a:xfrm>
              <a:off x="0" y="0"/>
              <a:ext cx="4406758" cy="5173579"/>
            </a:xfrm>
            <a:custGeom>
              <a:avLst/>
              <a:gdLst/>
              <a:ahLst/>
              <a:cxnLst/>
              <a:rect l="l" t="t" r="r" b="b"/>
              <a:pathLst>
                <a:path w="4406758" h="5173579">
                  <a:moveTo>
                    <a:pt x="0" y="0"/>
                  </a:moveTo>
                  <a:lnTo>
                    <a:pt x="4406758" y="0"/>
                  </a:lnTo>
                  <a:lnTo>
                    <a:pt x="4406758" y="5173579"/>
                  </a:lnTo>
                  <a:lnTo>
                    <a:pt x="0" y="5173579"/>
                  </a:lnTo>
                  <a:lnTo>
                    <a:pt x="0" y="0"/>
                  </a:lnTo>
                  <a:close/>
                </a:path>
              </a:pathLst>
            </a:custGeom>
            <a:blipFill>
              <a:blip r:embed="rId13">
                <a:extLst>
                  <a:ext uri="{96DAC541-7B7A-43D3-8B79-37D633B846F1}">
                    <asvg:svgBlip xmlns:asvg="http://schemas.microsoft.com/office/drawing/2016/SVG/main" r:embed="rId14"/>
                  </a:ext>
                </a:extLst>
              </a:blip>
              <a:stretch>
                <a:fillRect t="-8053" b="-8032"/>
              </a:stretch>
            </a:blipFill>
          </p:spPr>
          <p:txBody>
            <a:bodyPr/>
            <a:lstStyle/>
            <a:p>
              <a:endParaRPr lang="en-US"/>
            </a:p>
          </p:txBody>
        </p:sp>
        <p:grpSp>
          <p:nvGrpSpPr>
            <p:cNvPr id="13" name="Group 13"/>
            <p:cNvGrpSpPr/>
            <p:nvPr/>
          </p:nvGrpSpPr>
          <p:grpSpPr>
            <a:xfrm>
              <a:off x="0" y="382856"/>
              <a:ext cx="4406758" cy="4406758"/>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5"/>
                <a:stretch>
                  <a:fillRect/>
                </a:stretch>
              </a:blipFill>
            </p:spPr>
            <p:txBody>
              <a:bodyPr/>
              <a:lstStyle/>
              <a:p>
                <a:endParaRPr lang="en-US"/>
              </a:p>
            </p:txBody>
          </p:sp>
        </p:grpSp>
      </p:grpSp>
      <p:grpSp>
        <p:nvGrpSpPr>
          <p:cNvPr id="15" name="Group 15"/>
          <p:cNvGrpSpPr/>
          <p:nvPr/>
        </p:nvGrpSpPr>
        <p:grpSpPr>
          <a:xfrm>
            <a:off x="243455" y="7012405"/>
            <a:ext cx="5014610" cy="2486675"/>
            <a:chOff x="0" y="0"/>
            <a:chExt cx="812800" cy="403056"/>
          </a:xfrm>
        </p:grpSpPr>
        <p:sp>
          <p:nvSpPr>
            <p:cNvPr id="16" name="Freeform 16"/>
            <p:cNvSpPr/>
            <p:nvPr/>
          </p:nvSpPr>
          <p:spPr>
            <a:xfrm>
              <a:off x="0" y="0"/>
              <a:ext cx="812800" cy="403056"/>
            </a:xfrm>
            <a:custGeom>
              <a:avLst/>
              <a:gdLst/>
              <a:ahLst/>
              <a:cxnLst/>
              <a:rect l="l" t="t" r="r" b="b"/>
              <a:pathLst>
                <a:path w="812800" h="403056">
                  <a:moveTo>
                    <a:pt x="0" y="0"/>
                  </a:moveTo>
                  <a:lnTo>
                    <a:pt x="812800" y="0"/>
                  </a:lnTo>
                  <a:lnTo>
                    <a:pt x="812800" y="403056"/>
                  </a:lnTo>
                  <a:lnTo>
                    <a:pt x="0" y="403056"/>
                  </a:lnTo>
                  <a:close/>
                </a:path>
              </a:pathLst>
            </a:custGeom>
            <a:blipFill>
              <a:blip r:embed="rId16"/>
              <a:stretch>
                <a:fillRect l="-32784" t="-62066" r="-11749" b="-32245"/>
              </a:stretch>
            </a:blipFill>
            <a:ln w="28575" cap="sq">
              <a:solidFill>
                <a:srgbClr val="FF5277"/>
              </a:solidFill>
              <a:prstDash val="solid"/>
              <a:miter/>
            </a:ln>
          </p:spPr>
          <p:txBody>
            <a:bodyPr/>
            <a:lstStyle/>
            <a:p>
              <a:endParaRPr lang="en-US"/>
            </a:p>
          </p:txBody>
        </p:sp>
      </p:grpSp>
      <p:grpSp>
        <p:nvGrpSpPr>
          <p:cNvPr id="17" name="Group 17"/>
          <p:cNvGrpSpPr/>
          <p:nvPr/>
        </p:nvGrpSpPr>
        <p:grpSpPr>
          <a:xfrm>
            <a:off x="13031739" y="7013299"/>
            <a:ext cx="5012807" cy="2485781"/>
            <a:chOff x="0" y="0"/>
            <a:chExt cx="812800" cy="403056"/>
          </a:xfrm>
        </p:grpSpPr>
        <p:sp>
          <p:nvSpPr>
            <p:cNvPr id="18" name="Freeform 18"/>
            <p:cNvSpPr/>
            <p:nvPr/>
          </p:nvSpPr>
          <p:spPr>
            <a:xfrm>
              <a:off x="0" y="0"/>
              <a:ext cx="812800" cy="403056"/>
            </a:xfrm>
            <a:custGeom>
              <a:avLst/>
              <a:gdLst/>
              <a:ahLst/>
              <a:cxnLst/>
              <a:rect l="l" t="t" r="r" b="b"/>
              <a:pathLst>
                <a:path w="812800" h="403056">
                  <a:moveTo>
                    <a:pt x="0" y="0"/>
                  </a:moveTo>
                  <a:lnTo>
                    <a:pt x="812800" y="0"/>
                  </a:lnTo>
                  <a:lnTo>
                    <a:pt x="812800" y="403056"/>
                  </a:lnTo>
                  <a:lnTo>
                    <a:pt x="0" y="403056"/>
                  </a:lnTo>
                  <a:close/>
                </a:path>
              </a:pathLst>
            </a:custGeom>
            <a:blipFill>
              <a:blip r:embed="rId17"/>
              <a:stretch>
                <a:fillRect l="-23381" t="-24317" r="-745" b="-16483"/>
              </a:stretch>
            </a:blipFill>
            <a:ln w="28575" cap="sq">
              <a:solidFill>
                <a:srgbClr val="FF5277"/>
              </a:solidFill>
              <a:prstDash val="solid"/>
              <a:miter/>
            </a:ln>
          </p:spPr>
          <p:txBody>
            <a:bodyPr/>
            <a:lstStyle/>
            <a:p>
              <a:endParaRPr lang="en-US"/>
            </a:p>
          </p:txBody>
        </p:sp>
      </p:grpSp>
      <p:sp>
        <p:nvSpPr>
          <p:cNvPr id="19" name="Freeform 19"/>
          <p:cNvSpPr/>
          <p:nvPr/>
        </p:nvSpPr>
        <p:spPr>
          <a:xfrm>
            <a:off x="8464065" y="3437730"/>
            <a:ext cx="7818747" cy="1925662"/>
          </a:xfrm>
          <a:custGeom>
            <a:avLst/>
            <a:gdLst/>
            <a:ahLst/>
            <a:cxnLst/>
            <a:rect l="l" t="t" r="r" b="b"/>
            <a:pathLst>
              <a:path w="7818747" h="1925662">
                <a:moveTo>
                  <a:pt x="0" y="0"/>
                </a:moveTo>
                <a:lnTo>
                  <a:pt x="7818748" y="0"/>
                </a:lnTo>
                <a:lnTo>
                  <a:pt x="7818748" y="1925661"/>
                </a:lnTo>
                <a:lnTo>
                  <a:pt x="0" y="1925661"/>
                </a:lnTo>
                <a:lnTo>
                  <a:pt x="0" y="0"/>
                </a:lnTo>
                <a:close/>
              </a:path>
            </a:pathLst>
          </a:custGeom>
          <a:blipFill>
            <a:blip r:embed="rId18"/>
            <a:stretch>
              <a:fillRect t="-64956" b="-67719"/>
            </a:stretch>
          </a:blipFill>
        </p:spPr>
        <p:txBody>
          <a:bodyPr/>
          <a:lstStyle/>
          <a:p>
            <a:endParaRPr lang="en-US"/>
          </a:p>
        </p:txBody>
      </p:sp>
      <p:sp>
        <p:nvSpPr>
          <p:cNvPr id="20" name="TextBox 20"/>
          <p:cNvSpPr txBox="1"/>
          <p:nvPr/>
        </p:nvSpPr>
        <p:spPr>
          <a:xfrm>
            <a:off x="1028700" y="1142483"/>
            <a:ext cx="3004245"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Event Strategy</a:t>
            </a:r>
          </a:p>
        </p:txBody>
      </p:sp>
      <p:sp>
        <p:nvSpPr>
          <p:cNvPr id="21" name="TextBox 21"/>
          <p:cNvSpPr txBox="1"/>
          <p:nvPr/>
        </p:nvSpPr>
        <p:spPr>
          <a:xfrm>
            <a:off x="7530663" y="3409471"/>
            <a:ext cx="632613" cy="1648804"/>
          </a:xfrm>
          <a:prstGeom prst="rect">
            <a:avLst/>
          </a:prstGeom>
        </p:spPr>
        <p:txBody>
          <a:bodyPr lIns="0" tIns="0" rIns="0" bIns="0" rtlCol="0" anchor="t">
            <a:spAutoFit/>
          </a:bodyPr>
          <a:lstStyle/>
          <a:p>
            <a:pPr algn="l">
              <a:lnSpc>
                <a:spcPts val="12188"/>
              </a:lnSpc>
              <a:spcBef>
                <a:spcPct val="0"/>
              </a:spcBef>
            </a:pPr>
            <a:r>
              <a:rPr lang="en-US" sz="8706" spc="-243">
                <a:solidFill>
                  <a:srgbClr val="FF5277"/>
                </a:solidFill>
                <a:latin typeface="Retropix"/>
                <a:ea typeface="Retropix"/>
                <a:cs typeface="Retropix"/>
                <a:sym typeface="Retropix"/>
              </a:rPr>
              <a:t>x</a:t>
            </a:r>
          </a:p>
        </p:txBody>
      </p:sp>
      <p:sp>
        <p:nvSpPr>
          <p:cNvPr id="22" name="TextBox 22"/>
          <p:cNvSpPr txBox="1"/>
          <p:nvPr/>
        </p:nvSpPr>
        <p:spPr>
          <a:xfrm>
            <a:off x="5393681" y="7224353"/>
            <a:ext cx="7500638" cy="1464945"/>
          </a:xfrm>
          <a:prstGeom prst="rect">
            <a:avLst/>
          </a:prstGeom>
        </p:spPr>
        <p:txBody>
          <a:bodyPr lIns="0" tIns="0" rIns="0" bIns="0" rtlCol="0" anchor="t">
            <a:spAutoFit/>
          </a:bodyPr>
          <a:lstStyle/>
          <a:p>
            <a:pPr algn="ctr">
              <a:lnSpc>
                <a:spcPts val="3780"/>
              </a:lnSpc>
              <a:spcBef>
                <a:spcPct val="0"/>
              </a:spcBef>
            </a:pPr>
            <a:r>
              <a:rPr lang="en-US" sz="2700" spc="-75">
                <a:solidFill>
                  <a:srgbClr val="F2FFE9"/>
                </a:solidFill>
                <a:latin typeface="Retropix"/>
                <a:ea typeface="Retropix"/>
                <a:cs typeface="Retropix"/>
                <a:sym typeface="Retropix"/>
              </a:rPr>
              <a:t>Catching up with your favorite people in the industry in support of kids &amp; families of St. Jude’s Children Research Hospital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grpSp>
        <p:nvGrpSpPr>
          <p:cNvPr id="11" name="Group 11"/>
          <p:cNvGrpSpPr/>
          <p:nvPr/>
        </p:nvGrpSpPr>
        <p:grpSpPr>
          <a:xfrm>
            <a:off x="1028700" y="2095665"/>
            <a:ext cx="2219828" cy="2606101"/>
            <a:chOff x="0" y="0"/>
            <a:chExt cx="2959771" cy="3474801"/>
          </a:xfrm>
        </p:grpSpPr>
        <p:sp>
          <p:nvSpPr>
            <p:cNvPr id="12" name="Freeform 12"/>
            <p:cNvSpPr/>
            <p:nvPr/>
          </p:nvSpPr>
          <p:spPr>
            <a:xfrm>
              <a:off x="0" y="0"/>
              <a:ext cx="2959771" cy="3474801"/>
            </a:xfrm>
            <a:custGeom>
              <a:avLst/>
              <a:gdLst/>
              <a:ahLst/>
              <a:cxnLst/>
              <a:rect l="l" t="t" r="r" b="b"/>
              <a:pathLst>
                <a:path w="2959771" h="3474801">
                  <a:moveTo>
                    <a:pt x="0" y="0"/>
                  </a:moveTo>
                  <a:lnTo>
                    <a:pt x="2959771" y="0"/>
                  </a:lnTo>
                  <a:lnTo>
                    <a:pt x="2959771" y="3474801"/>
                  </a:lnTo>
                  <a:lnTo>
                    <a:pt x="0" y="3474801"/>
                  </a:lnTo>
                  <a:lnTo>
                    <a:pt x="0" y="0"/>
                  </a:lnTo>
                  <a:close/>
                </a:path>
              </a:pathLst>
            </a:custGeom>
            <a:blipFill>
              <a:blip r:embed="rId13">
                <a:extLst>
                  <a:ext uri="{96DAC541-7B7A-43D3-8B79-37D633B846F1}">
                    <asvg:svgBlip xmlns:asvg="http://schemas.microsoft.com/office/drawing/2016/SVG/main" r:embed="rId14"/>
                  </a:ext>
                </a:extLst>
              </a:blip>
              <a:stretch>
                <a:fillRect t="-8053" b="-8032"/>
              </a:stretch>
            </a:blipFill>
          </p:spPr>
          <p:txBody>
            <a:bodyPr/>
            <a:lstStyle/>
            <a:p>
              <a:endParaRPr lang="en-US"/>
            </a:p>
          </p:txBody>
        </p:sp>
        <p:grpSp>
          <p:nvGrpSpPr>
            <p:cNvPr id="13" name="Group 13"/>
            <p:cNvGrpSpPr/>
            <p:nvPr/>
          </p:nvGrpSpPr>
          <p:grpSpPr>
            <a:xfrm>
              <a:off x="0" y="257142"/>
              <a:ext cx="2959771" cy="2959771"/>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5"/>
                <a:stretch>
                  <a:fillRect/>
                </a:stretch>
              </a:blipFill>
            </p:spPr>
            <p:txBody>
              <a:bodyPr/>
              <a:lstStyle/>
              <a:p>
                <a:endParaRPr lang="en-US"/>
              </a:p>
            </p:txBody>
          </p:sp>
        </p:grpSp>
      </p:grpSp>
      <p:sp>
        <p:nvSpPr>
          <p:cNvPr id="15" name="Freeform 15"/>
          <p:cNvSpPr/>
          <p:nvPr/>
        </p:nvSpPr>
        <p:spPr>
          <a:xfrm>
            <a:off x="9762930" y="1532691"/>
            <a:ext cx="8389714" cy="5337956"/>
          </a:xfrm>
          <a:custGeom>
            <a:avLst/>
            <a:gdLst/>
            <a:ahLst/>
            <a:cxnLst/>
            <a:rect l="l" t="t" r="r" b="b"/>
            <a:pathLst>
              <a:path w="8389714" h="5337956">
                <a:moveTo>
                  <a:pt x="0" y="0"/>
                </a:moveTo>
                <a:lnTo>
                  <a:pt x="8389715" y="0"/>
                </a:lnTo>
                <a:lnTo>
                  <a:pt x="8389715" y="5337955"/>
                </a:lnTo>
                <a:lnTo>
                  <a:pt x="0" y="5337955"/>
                </a:lnTo>
                <a:lnTo>
                  <a:pt x="0" y="0"/>
                </a:lnTo>
                <a:close/>
              </a:path>
            </a:pathLst>
          </a:custGeom>
          <a:blipFill>
            <a:blip r:embed="rId16"/>
            <a:stretch>
              <a:fillRect/>
            </a:stretch>
          </a:blipFill>
        </p:spPr>
        <p:txBody>
          <a:bodyPr/>
          <a:lstStyle/>
          <a:p>
            <a:endParaRPr lang="en-US"/>
          </a:p>
        </p:txBody>
      </p:sp>
      <p:sp>
        <p:nvSpPr>
          <p:cNvPr id="16" name="TextBox 16"/>
          <p:cNvSpPr txBox="1"/>
          <p:nvPr/>
        </p:nvSpPr>
        <p:spPr>
          <a:xfrm>
            <a:off x="1028700" y="1142483"/>
            <a:ext cx="3004245"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Event Strategy</a:t>
            </a:r>
          </a:p>
        </p:txBody>
      </p:sp>
      <p:sp>
        <p:nvSpPr>
          <p:cNvPr id="17" name="TextBox 17"/>
          <p:cNvSpPr txBox="1"/>
          <p:nvPr/>
        </p:nvSpPr>
        <p:spPr>
          <a:xfrm>
            <a:off x="1357186" y="5925127"/>
            <a:ext cx="9145883" cy="2617470"/>
          </a:xfrm>
          <a:prstGeom prst="rect">
            <a:avLst/>
          </a:prstGeom>
        </p:spPr>
        <p:txBody>
          <a:bodyPr lIns="0" tIns="0" rIns="0" bIns="0" rtlCol="0" anchor="t">
            <a:spAutoFit/>
          </a:bodyPr>
          <a:lstStyle/>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three game demo stations on xbox</a:t>
            </a:r>
          </a:p>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Baseball throwing game </a:t>
            </a:r>
          </a:p>
          <a:p>
            <a:pPr marL="1122688" lvl="2" indent="-374229"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free merch Participation prize </a:t>
            </a:r>
          </a:p>
          <a:p>
            <a:pPr marL="1122688" lvl="2" indent="-374229"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winners get a sluggerpunk branded foam baseball bat</a:t>
            </a:r>
          </a:p>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high bpm electro music from the game’s soundtrack</a:t>
            </a:r>
          </a:p>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Booth workers in baseball outfits</a:t>
            </a:r>
          </a:p>
        </p:txBody>
      </p:sp>
      <p:sp>
        <p:nvSpPr>
          <p:cNvPr id="18" name="TextBox 18"/>
          <p:cNvSpPr txBox="1"/>
          <p:nvPr/>
        </p:nvSpPr>
        <p:spPr>
          <a:xfrm>
            <a:off x="1357186" y="5372677"/>
            <a:ext cx="4066133" cy="590550"/>
          </a:xfrm>
          <a:prstGeom prst="rect">
            <a:avLst/>
          </a:prstGeom>
        </p:spPr>
        <p:txBody>
          <a:bodyPr lIns="0" tIns="0" rIns="0" bIns="0" rtlCol="0" anchor="t">
            <a:spAutoFit/>
          </a:bodyPr>
          <a:lstStyle/>
          <a:p>
            <a:pPr algn="l">
              <a:lnSpc>
                <a:spcPts val="4200"/>
              </a:lnSpc>
              <a:spcBef>
                <a:spcPct val="0"/>
              </a:spcBef>
            </a:pPr>
            <a:r>
              <a:rPr lang="en-US" sz="3000" spc="-84">
                <a:solidFill>
                  <a:srgbClr val="F2FFE9"/>
                </a:solidFill>
                <a:latin typeface="Retropix"/>
                <a:ea typeface="Retropix"/>
                <a:cs typeface="Retropix"/>
                <a:sym typeface="Retropix"/>
              </a:rPr>
              <a:t>The Sluggerpunk Booth</a:t>
            </a:r>
          </a:p>
        </p:txBody>
      </p:sp>
      <p:sp>
        <p:nvSpPr>
          <p:cNvPr id="19" name="Freeform 19"/>
          <p:cNvSpPr/>
          <p:nvPr/>
        </p:nvSpPr>
        <p:spPr>
          <a:xfrm>
            <a:off x="10763681" y="3741284"/>
            <a:ext cx="1346334" cy="2725798"/>
          </a:xfrm>
          <a:custGeom>
            <a:avLst/>
            <a:gdLst/>
            <a:ahLst/>
            <a:cxnLst/>
            <a:rect l="l" t="t" r="r" b="b"/>
            <a:pathLst>
              <a:path w="1346334" h="2725798">
                <a:moveTo>
                  <a:pt x="0" y="0"/>
                </a:moveTo>
                <a:lnTo>
                  <a:pt x="1346333" y="0"/>
                </a:lnTo>
                <a:lnTo>
                  <a:pt x="1346333" y="2725798"/>
                </a:lnTo>
                <a:lnTo>
                  <a:pt x="0" y="2725798"/>
                </a:lnTo>
                <a:lnTo>
                  <a:pt x="0" y="0"/>
                </a:lnTo>
                <a:close/>
              </a:path>
            </a:pathLst>
          </a:custGeom>
          <a:blipFill>
            <a:blip r:embed="rId17"/>
            <a:stretch>
              <a:fillRect/>
            </a:stretch>
          </a:blipFill>
        </p:spPr>
        <p:txBody>
          <a:bodyPr/>
          <a:lstStyle/>
          <a:p>
            <a:endParaRPr lang="en-US"/>
          </a:p>
        </p:txBody>
      </p:sp>
      <p:sp>
        <p:nvSpPr>
          <p:cNvPr id="20" name="Freeform 20"/>
          <p:cNvSpPr/>
          <p:nvPr/>
        </p:nvSpPr>
        <p:spPr>
          <a:xfrm>
            <a:off x="11059391" y="2684573"/>
            <a:ext cx="754914" cy="754914"/>
          </a:xfrm>
          <a:custGeom>
            <a:avLst/>
            <a:gdLst/>
            <a:ahLst/>
            <a:cxnLst/>
            <a:rect l="l" t="t" r="r" b="b"/>
            <a:pathLst>
              <a:path w="754914" h="754914">
                <a:moveTo>
                  <a:pt x="0" y="0"/>
                </a:moveTo>
                <a:lnTo>
                  <a:pt x="754914" y="0"/>
                </a:lnTo>
                <a:lnTo>
                  <a:pt x="754914" y="754914"/>
                </a:lnTo>
                <a:lnTo>
                  <a:pt x="0" y="754914"/>
                </a:lnTo>
                <a:lnTo>
                  <a:pt x="0" y="0"/>
                </a:lnTo>
                <a:close/>
              </a:path>
            </a:pathLst>
          </a:custGeom>
          <a:blipFill>
            <a:blip r:embed="rId12"/>
            <a:stretch>
              <a:fillRect/>
            </a:stretch>
          </a:blipFill>
        </p:spPr>
        <p:txBody>
          <a:bodyPr/>
          <a:lstStyle/>
          <a:p>
            <a:endParaRPr lang="en-US"/>
          </a:p>
        </p:txBody>
      </p:sp>
      <p:sp>
        <p:nvSpPr>
          <p:cNvPr id="21" name="Freeform 21"/>
          <p:cNvSpPr/>
          <p:nvPr/>
        </p:nvSpPr>
        <p:spPr>
          <a:xfrm>
            <a:off x="15947397" y="3908887"/>
            <a:ext cx="1457506" cy="2570224"/>
          </a:xfrm>
          <a:custGeom>
            <a:avLst/>
            <a:gdLst/>
            <a:ahLst/>
            <a:cxnLst/>
            <a:rect l="l" t="t" r="r" b="b"/>
            <a:pathLst>
              <a:path w="1457506" h="2570224">
                <a:moveTo>
                  <a:pt x="0" y="0"/>
                </a:moveTo>
                <a:lnTo>
                  <a:pt x="1457506" y="0"/>
                </a:lnTo>
                <a:lnTo>
                  <a:pt x="1457506" y="2570224"/>
                </a:lnTo>
                <a:lnTo>
                  <a:pt x="0" y="2570224"/>
                </a:lnTo>
                <a:lnTo>
                  <a:pt x="0" y="0"/>
                </a:lnTo>
                <a:close/>
              </a:path>
            </a:pathLst>
          </a:custGeom>
          <a:blipFill>
            <a:blip r:embed="rId18"/>
            <a:stretch>
              <a:fillRect l="-70032" t="-26175" r="-69123" b="-26303"/>
            </a:stretch>
          </a:blipFill>
        </p:spPr>
        <p:txBody>
          <a:bodyPr/>
          <a:lstStyle/>
          <a:p>
            <a:endParaRPr lang="en-US"/>
          </a:p>
        </p:txBody>
      </p:sp>
      <p:sp>
        <p:nvSpPr>
          <p:cNvPr id="22" name="Freeform 22"/>
          <p:cNvSpPr/>
          <p:nvPr/>
        </p:nvSpPr>
        <p:spPr>
          <a:xfrm>
            <a:off x="16298693" y="2684573"/>
            <a:ext cx="754914" cy="754914"/>
          </a:xfrm>
          <a:custGeom>
            <a:avLst/>
            <a:gdLst/>
            <a:ahLst/>
            <a:cxnLst/>
            <a:rect l="l" t="t" r="r" b="b"/>
            <a:pathLst>
              <a:path w="754914" h="754914">
                <a:moveTo>
                  <a:pt x="0" y="0"/>
                </a:moveTo>
                <a:lnTo>
                  <a:pt x="754914" y="0"/>
                </a:lnTo>
                <a:lnTo>
                  <a:pt x="754914" y="754914"/>
                </a:lnTo>
                <a:lnTo>
                  <a:pt x="0" y="754914"/>
                </a:lnTo>
                <a:lnTo>
                  <a:pt x="0" y="0"/>
                </a:lnTo>
                <a:close/>
              </a:path>
            </a:pathLst>
          </a:custGeom>
          <a:blipFill>
            <a:blip r:embed="rId12"/>
            <a:stretch>
              <a:fillRect/>
            </a:stretch>
          </a:blipFill>
        </p:spPr>
        <p:txBody>
          <a:bodyPr/>
          <a:lstStyle/>
          <a:p>
            <a:endParaRPr lang="en-US"/>
          </a:p>
        </p:txBody>
      </p:sp>
      <p:sp>
        <p:nvSpPr>
          <p:cNvPr id="23" name="Freeform 23"/>
          <p:cNvSpPr/>
          <p:nvPr/>
        </p:nvSpPr>
        <p:spPr>
          <a:xfrm>
            <a:off x="12969087" y="2525961"/>
            <a:ext cx="2131040" cy="524849"/>
          </a:xfrm>
          <a:custGeom>
            <a:avLst/>
            <a:gdLst/>
            <a:ahLst/>
            <a:cxnLst/>
            <a:rect l="l" t="t" r="r" b="b"/>
            <a:pathLst>
              <a:path w="2131040" h="524849">
                <a:moveTo>
                  <a:pt x="0" y="0"/>
                </a:moveTo>
                <a:lnTo>
                  <a:pt x="2131040" y="0"/>
                </a:lnTo>
                <a:lnTo>
                  <a:pt x="2131040" y="524849"/>
                </a:lnTo>
                <a:lnTo>
                  <a:pt x="0" y="524849"/>
                </a:lnTo>
                <a:lnTo>
                  <a:pt x="0" y="0"/>
                </a:lnTo>
                <a:close/>
              </a:path>
            </a:pathLst>
          </a:custGeom>
          <a:blipFill>
            <a:blip r:embed="rId19"/>
            <a:stretch>
              <a:fillRect t="-64956" b="-67719"/>
            </a:stretch>
          </a:blipFill>
        </p:spPr>
        <p:txBody>
          <a:bodyPr/>
          <a:lstStyle/>
          <a:p>
            <a:endParaRPr lang="en-US"/>
          </a:p>
        </p:txBody>
      </p:sp>
      <p:sp>
        <p:nvSpPr>
          <p:cNvPr id="24" name="Freeform 24"/>
          <p:cNvSpPr/>
          <p:nvPr/>
        </p:nvSpPr>
        <p:spPr>
          <a:xfrm>
            <a:off x="13424786" y="5252331"/>
            <a:ext cx="1226781" cy="1226781"/>
          </a:xfrm>
          <a:custGeom>
            <a:avLst/>
            <a:gdLst/>
            <a:ahLst/>
            <a:cxnLst/>
            <a:rect l="l" t="t" r="r" b="b"/>
            <a:pathLst>
              <a:path w="1226781" h="1226781">
                <a:moveTo>
                  <a:pt x="0" y="0"/>
                </a:moveTo>
                <a:lnTo>
                  <a:pt x="1226780" y="0"/>
                </a:lnTo>
                <a:lnTo>
                  <a:pt x="1226780" y="1226780"/>
                </a:lnTo>
                <a:lnTo>
                  <a:pt x="0" y="1226780"/>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grpSp>
        <p:nvGrpSpPr>
          <p:cNvPr id="11" name="Group 11"/>
          <p:cNvGrpSpPr/>
          <p:nvPr/>
        </p:nvGrpSpPr>
        <p:grpSpPr>
          <a:xfrm>
            <a:off x="1028700" y="2095665"/>
            <a:ext cx="2219828" cy="2606101"/>
            <a:chOff x="0" y="0"/>
            <a:chExt cx="2959771" cy="3474801"/>
          </a:xfrm>
        </p:grpSpPr>
        <p:sp>
          <p:nvSpPr>
            <p:cNvPr id="12" name="Freeform 12"/>
            <p:cNvSpPr/>
            <p:nvPr/>
          </p:nvSpPr>
          <p:spPr>
            <a:xfrm>
              <a:off x="0" y="0"/>
              <a:ext cx="2959771" cy="3474801"/>
            </a:xfrm>
            <a:custGeom>
              <a:avLst/>
              <a:gdLst/>
              <a:ahLst/>
              <a:cxnLst/>
              <a:rect l="l" t="t" r="r" b="b"/>
              <a:pathLst>
                <a:path w="2959771" h="3474801">
                  <a:moveTo>
                    <a:pt x="0" y="0"/>
                  </a:moveTo>
                  <a:lnTo>
                    <a:pt x="2959771" y="0"/>
                  </a:lnTo>
                  <a:lnTo>
                    <a:pt x="2959771" y="3474801"/>
                  </a:lnTo>
                  <a:lnTo>
                    <a:pt x="0" y="3474801"/>
                  </a:lnTo>
                  <a:lnTo>
                    <a:pt x="0" y="0"/>
                  </a:lnTo>
                  <a:close/>
                </a:path>
              </a:pathLst>
            </a:custGeom>
            <a:blipFill>
              <a:blip r:embed="rId13">
                <a:extLst>
                  <a:ext uri="{96DAC541-7B7A-43D3-8B79-37D633B846F1}">
                    <asvg:svgBlip xmlns:asvg="http://schemas.microsoft.com/office/drawing/2016/SVG/main" r:embed="rId14"/>
                  </a:ext>
                </a:extLst>
              </a:blip>
              <a:stretch>
                <a:fillRect t="-8053" b="-8032"/>
              </a:stretch>
            </a:blipFill>
          </p:spPr>
          <p:txBody>
            <a:bodyPr/>
            <a:lstStyle/>
            <a:p>
              <a:endParaRPr lang="en-US"/>
            </a:p>
          </p:txBody>
        </p:sp>
        <p:grpSp>
          <p:nvGrpSpPr>
            <p:cNvPr id="13" name="Group 13"/>
            <p:cNvGrpSpPr/>
            <p:nvPr/>
          </p:nvGrpSpPr>
          <p:grpSpPr>
            <a:xfrm>
              <a:off x="0" y="257142"/>
              <a:ext cx="2959771" cy="2959771"/>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15"/>
                <a:stretch>
                  <a:fillRect/>
                </a:stretch>
              </a:blipFill>
            </p:spPr>
            <p:txBody>
              <a:bodyPr/>
              <a:lstStyle/>
              <a:p>
                <a:endParaRPr lang="en-US"/>
              </a:p>
            </p:txBody>
          </p:sp>
        </p:grpSp>
      </p:grpSp>
      <p:sp>
        <p:nvSpPr>
          <p:cNvPr id="15" name="Freeform 15"/>
          <p:cNvSpPr/>
          <p:nvPr/>
        </p:nvSpPr>
        <p:spPr>
          <a:xfrm>
            <a:off x="10074525" y="5670245"/>
            <a:ext cx="3886406" cy="3886406"/>
          </a:xfrm>
          <a:custGeom>
            <a:avLst/>
            <a:gdLst/>
            <a:ahLst/>
            <a:cxnLst/>
            <a:rect l="l" t="t" r="r" b="b"/>
            <a:pathLst>
              <a:path w="3886406" h="3886406">
                <a:moveTo>
                  <a:pt x="0" y="0"/>
                </a:moveTo>
                <a:lnTo>
                  <a:pt x="3886406" y="0"/>
                </a:lnTo>
                <a:lnTo>
                  <a:pt x="3886406" y="3886406"/>
                </a:lnTo>
                <a:lnTo>
                  <a:pt x="0" y="3886406"/>
                </a:lnTo>
                <a:lnTo>
                  <a:pt x="0" y="0"/>
                </a:lnTo>
                <a:close/>
              </a:path>
            </a:pathLst>
          </a:custGeom>
          <a:blipFill>
            <a:blip r:embed="rId16"/>
            <a:stretch>
              <a:fillRect/>
            </a:stretch>
          </a:blipFill>
        </p:spPr>
        <p:txBody>
          <a:bodyPr/>
          <a:lstStyle/>
          <a:p>
            <a:endParaRPr lang="en-US"/>
          </a:p>
        </p:txBody>
      </p:sp>
      <p:sp>
        <p:nvSpPr>
          <p:cNvPr id="16" name="Freeform 16"/>
          <p:cNvSpPr/>
          <p:nvPr/>
        </p:nvSpPr>
        <p:spPr>
          <a:xfrm>
            <a:off x="13715858" y="5909738"/>
            <a:ext cx="3646913" cy="3646913"/>
          </a:xfrm>
          <a:custGeom>
            <a:avLst/>
            <a:gdLst/>
            <a:ahLst/>
            <a:cxnLst/>
            <a:rect l="l" t="t" r="r" b="b"/>
            <a:pathLst>
              <a:path w="3646913" h="3646913">
                <a:moveTo>
                  <a:pt x="0" y="0"/>
                </a:moveTo>
                <a:lnTo>
                  <a:pt x="3646914" y="0"/>
                </a:lnTo>
                <a:lnTo>
                  <a:pt x="3646914" y="3646913"/>
                </a:lnTo>
                <a:lnTo>
                  <a:pt x="0" y="3646913"/>
                </a:lnTo>
                <a:lnTo>
                  <a:pt x="0" y="0"/>
                </a:lnTo>
                <a:close/>
              </a:path>
            </a:pathLst>
          </a:custGeom>
          <a:blipFill>
            <a:blip r:embed="rId17"/>
            <a:stretch>
              <a:fillRect/>
            </a:stretch>
          </a:blipFill>
        </p:spPr>
        <p:txBody>
          <a:bodyPr/>
          <a:lstStyle/>
          <a:p>
            <a:endParaRPr lang="en-US"/>
          </a:p>
        </p:txBody>
      </p:sp>
      <p:sp>
        <p:nvSpPr>
          <p:cNvPr id="17" name="Freeform 17"/>
          <p:cNvSpPr/>
          <p:nvPr/>
        </p:nvSpPr>
        <p:spPr>
          <a:xfrm>
            <a:off x="12519672" y="2095665"/>
            <a:ext cx="4131116" cy="4131116"/>
          </a:xfrm>
          <a:custGeom>
            <a:avLst/>
            <a:gdLst/>
            <a:ahLst/>
            <a:cxnLst/>
            <a:rect l="l" t="t" r="r" b="b"/>
            <a:pathLst>
              <a:path w="4131116" h="4131116">
                <a:moveTo>
                  <a:pt x="0" y="0"/>
                </a:moveTo>
                <a:lnTo>
                  <a:pt x="4131116" y="0"/>
                </a:lnTo>
                <a:lnTo>
                  <a:pt x="4131116" y="4131116"/>
                </a:lnTo>
                <a:lnTo>
                  <a:pt x="0" y="4131116"/>
                </a:lnTo>
                <a:lnTo>
                  <a:pt x="0" y="0"/>
                </a:lnTo>
                <a:close/>
              </a:path>
            </a:pathLst>
          </a:custGeom>
          <a:blipFill>
            <a:blip r:embed="rId18"/>
            <a:stretch>
              <a:fillRect/>
            </a:stretch>
          </a:blipFill>
        </p:spPr>
        <p:txBody>
          <a:bodyPr/>
          <a:lstStyle/>
          <a:p>
            <a:endParaRPr lang="en-US"/>
          </a:p>
        </p:txBody>
      </p:sp>
      <p:sp>
        <p:nvSpPr>
          <p:cNvPr id="18" name="TextBox 18"/>
          <p:cNvSpPr txBox="1"/>
          <p:nvPr/>
        </p:nvSpPr>
        <p:spPr>
          <a:xfrm>
            <a:off x="1028700" y="1142483"/>
            <a:ext cx="3004245"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Event Strategy</a:t>
            </a:r>
          </a:p>
        </p:txBody>
      </p:sp>
      <p:sp>
        <p:nvSpPr>
          <p:cNvPr id="19" name="TextBox 19"/>
          <p:cNvSpPr txBox="1"/>
          <p:nvPr/>
        </p:nvSpPr>
        <p:spPr>
          <a:xfrm>
            <a:off x="4032945" y="1962315"/>
            <a:ext cx="4185047" cy="590550"/>
          </a:xfrm>
          <a:prstGeom prst="rect">
            <a:avLst/>
          </a:prstGeom>
        </p:spPr>
        <p:txBody>
          <a:bodyPr lIns="0" tIns="0" rIns="0" bIns="0" rtlCol="0" anchor="t">
            <a:spAutoFit/>
          </a:bodyPr>
          <a:lstStyle/>
          <a:p>
            <a:pPr algn="l">
              <a:lnSpc>
                <a:spcPts val="4200"/>
              </a:lnSpc>
              <a:spcBef>
                <a:spcPct val="0"/>
              </a:spcBef>
            </a:pPr>
            <a:r>
              <a:rPr lang="en-US" sz="3000" spc="-84">
                <a:solidFill>
                  <a:srgbClr val="F2FFE9"/>
                </a:solidFill>
                <a:latin typeface="Retropix"/>
                <a:ea typeface="Retropix"/>
                <a:cs typeface="Retropix"/>
                <a:sym typeface="Retropix"/>
              </a:rPr>
              <a:t>Merch giveaway variety</a:t>
            </a:r>
          </a:p>
        </p:txBody>
      </p:sp>
      <p:sp>
        <p:nvSpPr>
          <p:cNvPr id="20" name="TextBox 20"/>
          <p:cNvSpPr txBox="1"/>
          <p:nvPr/>
        </p:nvSpPr>
        <p:spPr>
          <a:xfrm>
            <a:off x="4032945" y="2514765"/>
            <a:ext cx="9145883" cy="2179320"/>
          </a:xfrm>
          <a:prstGeom prst="rect">
            <a:avLst/>
          </a:prstGeom>
        </p:spPr>
        <p:txBody>
          <a:bodyPr lIns="0" tIns="0" rIns="0" bIns="0" rtlCol="0" anchor="t">
            <a:spAutoFit/>
          </a:bodyPr>
          <a:lstStyle/>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stressballs</a:t>
            </a:r>
          </a:p>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baseball socks</a:t>
            </a:r>
          </a:p>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baseball caps</a:t>
            </a:r>
          </a:p>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Temporary tattoos of sluggerpunk enemies</a:t>
            </a:r>
          </a:p>
          <a:p>
            <a:pPr marL="561344" lvl="1" indent="-280672" algn="l">
              <a:lnSpc>
                <a:spcPts val="3510"/>
              </a:lnSpc>
              <a:buFont typeface="Arial"/>
              <a:buChar char="•"/>
            </a:pPr>
            <a:r>
              <a:rPr lang="en-US" sz="2600" spc="260">
                <a:solidFill>
                  <a:srgbClr val="F2FFE9"/>
                </a:solidFill>
                <a:latin typeface="Architype Stedelijk"/>
                <a:ea typeface="Architype Stedelijk"/>
                <a:cs typeface="Architype Stedelijk"/>
                <a:sym typeface="Architype Stedelijk"/>
              </a:rPr>
              <a:t>Sluggerpunk currency codes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TextBox 10"/>
          <p:cNvSpPr txBox="1"/>
          <p:nvPr/>
        </p:nvSpPr>
        <p:spPr>
          <a:xfrm>
            <a:off x="2402279" y="2058670"/>
            <a:ext cx="6117431" cy="5912485"/>
          </a:xfrm>
          <a:prstGeom prst="rect">
            <a:avLst/>
          </a:prstGeom>
        </p:spPr>
        <p:txBody>
          <a:bodyPr lIns="0" tIns="0" rIns="0" bIns="0" rtlCol="0" anchor="t">
            <a:spAutoFit/>
          </a:bodyPr>
          <a:lstStyle/>
          <a:p>
            <a:pPr marL="734059" lvl="1" indent="-367030" algn="just">
              <a:lnSpc>
                <a:spcPts val="6799"/>
              </a:lnSpc>
              <a:buFont typeface="Arial"/>
              <a:buChar char="•"/>
            </a:pPr>
            <a:r>
              <a:rPr lang="en-US" sz="3399" spc="339">
                <a:solidFill>
                  <a:srgbClr val="FF5277"/>
                </a:solidFill>
                <a:latin typeface="Architype Stedelijk"/>
                <a:ea typeface="Architype Stedelijk"/>
                <a:cs typeface="Architype Stedelijk"/>
                <a:sym typeface="Architype Stedelijk"/>
              </a:rPr>
              <a:t>New</a:t>
            </a:r>
            <a:r>
              <a:rPr lang="en-US" sz="3399" spc="339">
                <a:solidFill>
                  <a:srgbClr val="E3ECD7"/>
                </a:solidFill>
                <a:latin typeface="Architype Stedelijk"/>
                <a:ea typeface="Architype Stedelijk"/>
                <a:cs typeface="Architype Stedelijk"/>
                <a:sym typeface="Architype Stedelijk"/>
              </a:rPr>
              <a:t> downloads</a:t>
            </a:r>
          </a:p>
          <a:p>
            <a:pPr marL="734059" lvl="1" indent="-367030" algn="just">
              <a:lnSpc>
                <a:spcPts val="6799"/>
              </a:lnSpc>
              <a:buFont typeface="Arial"/>
              <a:buChar char="•"/>
            </a:pPr>
            <a:r>
              <a:rPr lang="en-US" sz="3399" spc="339">
                <a:solidFill>
                  <a:srgbClr val="FF5277"/>
                </a:solidFill>
                <a:latin typeface="Architype Stedelijk"/>
                <a:ea typeface="Architype Stedelijk"/>
                <a:cs typeface="Architype Stedelijk"/>
                <a:sym typeface="Architype Stedelijk"/>
              </a:rPr>
              <a:t>Average</a:t>
            </a:r>
            <a:r>
              <a:rPr lang="en-US" sz="3399" spc="339">
                <a:solidFill>
                  <a:srgbClr val="E3ECD7"/>
                </a:solidFill>
                <a:latin typeface="Architype Stedelijk"/>
                <a:ea typeface="Architype Stedelijk"/>
                <a:cs typeface="Architype Stedelijk"/>
                <a:sym typeface="Architype Stedelijk"/>
              </a:rPr>
              <a:t> game session length</a:t>
            </a:r>
          </a:p>
          <a:p>
            <a:pPr marL="734059" lvl="1" indent="-367030" algn="just">
              <a:lnSpc>
                <a:spcPts val="6799"/>
              </a:lnSpc>
              <a:buFont typeface="Arial"/>
              <a:buChar char="•"/>
            </a:pPr>
            <a:r>
              <a:rPr lang="en-US" sz="3399" spc="339">
                <a:solidFill>
                  <a:srgbClr val="FF5277"/>
                </a:solidFill>
                <a:latin typeface="Architype Stedelijk"/>
                <a:ea typeface="Architype Stedelijk"/>
                <a:cs typeface="Architype Stedelijk"/>
                <a:sym typeface="Architype Stedelijk"/>
              </a:rPr>
              <a:t>Cost</a:t>
            </a:r>
            <a:r>
              <a:rPr lang="en-US" sz="3399" spc="339">
                <a:solidFill>
                  <a:srgbClr val="E3ECD7"/>
                </a:solidFill>
                <a:latin typeface="Architype Stedelijk"/>
                <a:ea typeface="Architype Stedelijk"/>
                <a:cs typeface="Architype Stedelijk"/>
                <a:sym typeface="Architype Stedelijk"/>
              </a:rPr>
              <a:t> per acquisition</a:t>
            </a:r>
          </a:p>
          <a:p>
            <a:pPr marL="734059" lvl="1" indent="-367030" algn="just">
              <a:lnSpc>
                <a:spcPts val="6799"/>
              </a:lnSpc>
              <a:buFont typeface="Arial"/>
              <a:buChar char="•"/>
            </a:pPr>
            <a:r>
              <a:rPr lang="en-US" sz="3399" spc="339">
                <a:solidFill>
                  <a:srgbClr val="E3ECD7"/>
                </a:solidFill>
                <a:latin typeface="Architype Stedelijk"/>
                <a:ea typeface="Architype Stedelijk"/>
                <a:cs typeface="Architype Stedelijk"/>
                <a:sym typeface="Architype Stedelijk"/>
              </a:rPr>
              <a:t>Player</a:t>
            </a:r>
            <a:r>
              <a:rPr lang="en-US" sz="3399" spc="339">
                <a:solidFill>
                  <a:srgbClr val="FF5277"/>
                </a:solidFill>
                <a:latin typeface="Architype Stedelijk"/>
                <a:ea typeface="Architype Stedelijk"/>
                <a:cs typeface="Architype Stedelijk"/>
                <a:sym typeface="Architype Stedelijk"/>
              </a:rPr>
              <a:t> retention</a:t>
            </a:r>
            <a:r>
              <a:rPr lang="en-US" sz="3399" spc="339">
                <a:solidFill>
                  <a:srgbClr val="E3ECD7"/>
                </a:solidFill>
                <a:latin typeface="Architype Stedelijk"/>
                <a:ea typeface="Architype Stedelijk"/>
                <a:cs typeface="Architype Stedelijk"/>
                <a:sym typeface="Architype Stedelijk"/>
              </a:rPr>
              <a:t> rate</a:t>
            </a:r>
          </a:p>
          <a:p>
            <a:pPr marL="734059" lvl="1" indent="-367030" algn="just">
              <a:lnSpc>
                <a:spcPts val="6799"/>
              </a:lnSpc>
              <a:buFont typeface="Arial"/>
              <a:buChar char="•"/>
            </a:pPr>
            <a:r>
              <a:rPr lang="en-US" sz="3399" spc="339">
                <a:solidFill>
                  <a:srgbClr val="FF5277"/>
                </a:solidFill>
                <a:latin typeface="Architype Stedelijk"/>
                <a:ea typeface="Architype Stedelijk"/>
                <a:cs typeface="Architype Stedelijk"/>
                <a:sym typeface="Architype Stedelijk"/>
              </a:rPr>
              <a:t>Sales</a:t>
            </a:r>
            <a:r>
              <a:rPr lang="en-US" sz="3399" spc="339">
                <a:solidFill>
                  <a:srgbClr val="E3ECD7"/>
                </a:solidFill>
                <a:latin typeface="Architype Stedelijk"/>
                <a:ea typeface="Architype Stedelijk"/>
                <a:cs typeface="Architype Stedelijk"/>
                <a:sym typeface="Architype Stedelijk"/>
              </a:rPr>
              <a:t> cycle</a:t>
            </a:r>
          </a:p>
          <a:p>
            <a:pPr marL="734059" lvl="1" indent="-367030" algn="just">
              <a:lnSpc>
                <a:spcPts val="6799"/>
              </a:lnSpc>
              <a:buFont typeface="Arial"/>
              <a:buChar char="•"/>
            </a:pPr>
            <a:r>
              <a:rPr lang="en-US" sz="3399" spc="339">
                <a:solidFill>
                  <a:srgbClr val="FF5277"/>
                </a:solidFill>
                <a:latin typeface="Architype Stedelijk"/>
                <a:ea typeface="Architype Stedelijk"/>
                <a:cs typeface="Architype Stedelijk"/>
                <a:sym typeface="Architype Stedelijk"/>
              </a:rPr>
              <a:t>Microtransactions</a:t>
            </a:r>
          </a:p>
          <a:p>
            <a:pPr marL="734059" lvl="1" indent="-367030" algn="just">
              <a:lnSpc>
                <a:spcPts val="6799"/>
              </a:lnSpc>
              <a:buFont typeface="Arial"/>
              <a:buChar char="•"/>
            </a:pPr>
            <a:r>
              <a:rPr lang="en-US" sz="3399" spc="339">
                <a:solidFill>
                  <a:srgbClr val="E3ECD7"/>
                </a:solidFill>
                <a:latin typeface="Architype Stedelijk"/>
                <a:ea typeface="Architype Stedelijk"/>
                <a:cs typeface="Architype Stedelijk"/>
                <a:sym typeface="Architype Stedelijk"/>
              </a:rPr>
              <a:t>Customer </a:t>
            </a:r>
            <a:r>
              <a:rPr lang="en-US" sz="3399" spc="339">
                <a:solidFill>
                  <a:srgbClr val="FF5277"/>
                </a:solidFill>
                <a:latin typeface="Architype Stedelijk"/>
                <a:ea typeface="Architype Stedelijk"/>
                <a:cs typeface="Architype Stedelijk"/>
                <a:sym typeface="Architype Stedelijk"/>
              </a:rPr>
              <a:t>lifetime value</a:t>
            </a:r>
          </a:p>
        </p:txBody>
      </p:sp>
      <p:sp>
        <p:nvSpPr>
          <p:cNvPr id="11" name="TextBox 11"/>
          <p:cNvSpPr txBox="1"/>
          <p:nvPr/>
        </p:nvSpPr>
        <p:spPr>
          <a:xfrm>
            <a:off x="1028700" y="1142483"/>
            <a:ext cx="5428208"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Key Performance Indicators</a:t>
            </a:r>
          </a:p>
        </p:txBody>
      </p:sp>
      <p:sp>
        <p:nvSpPr>
          <p:cNvPr id="12" name="Freeform 12"/>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285448" y="5284448"/>
            <a:ext cx="3973852" cy="3973852"/>
          </a:xfrm>
          <a:custGeom>
            <a:avLst/>
            <a:gdLst/>
            <a:ahLst/>
            <a:cxnLst/>
            <a:rect l="l" t="t" r="r" b="b"/>
            <a:pathLst>
              <a:path w="3973852" h="3973852">
                <a:moveTo>
                  <a:pt x="0" y="0"/>
                </a:moveTo>
                <a:lnTo>
                  <a:pt x="3973852" y="0"/>
                </a:lnTo>
                <a:lnTo>
                  <a:pt x="3973852" y="3973852"/>
                </a:lnTo>
                <a:lnTo>
                  <a:pt x="0" y="3973852"/>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767982"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52662"/>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5436023" y="5896150"/>
            <a:ext cx="1823277" cy="3691423"/>
          </a:xfrm>
          <a:custGeom>
            <a:avLst/>
            <a:gdLst/>
            <a:ahLst/>
            <a:cxnLst/>
            <a:rect l="l" t="t" r="r" b="b"/>
            <a:pathLst>
              <a:path w="1823277" h="3691423">
                <a:moveTo>
                  <a:pt x="0" y="0"/>
                </a:moveTo>
                <a:lnTo>
                  <a:pt x="1823277" y="0"/>
                </a:lnTo>
                <a:lnTo>
                  <a:pt x="1823277" y="3691422"/>
                </a:lnTo>
                <a:lnTo>
                  <a:pt x="0" y="3691422"/>
                </a:lnTo>
                <a:lnTo>
                  <a:pt x="0" y="0"/>
                </a:lnTo>
                <a:close/>
              </a:path>
            </a:pathLst>
          </a:custGeom>
          <a:blipFill>
            <a:blip r:embed="rId13"/>
            <a:stretch>
              <a:fillRect/>
            </a:stretch>
          </a:blipFill>
        </p:spPr>
        <p:txBody>
          <a:bodyPr/>
          <a:lstStyle/>
          <a:p>
            <a:endParaRPr lang="en-US"/>
          </a:p>
        </p:txBody>
      </p:sp>
      <p:sp>
        <p:nvSpPr>
          <p:cNvPr id="12" name="TextBox 12"/>
          <p:cNvSpPr txBox="1"/>
          <p:nvPr/>
        </p:nvSpPr>
        <p:spPr>
          <a:xfrm>
            <a:off x="1028699" y="1158038"/>
            <a:ext cx="1735505" cy="548868"/>
          </a:xfrm>
          <a:prstGeom prst="rect">
            <a:avLst/>
          </a:prstGeom>
        </p:spPr>
        <p:txBody>
          <a:bodyPr wrap="square" lIns="0" tIns="0" rIns="0" bIns="0" rtlCol="0" anchor="t">
            <a:spAutoFit/>
          </a:bodyPr>
          <a:lstStyle/>
          <a:p>
            <a:pPr algn="l">
              <a:lnSpc>
                <a:spcPts val="4759"/>
              </a:lnSpc>
              <a:spcBef>
                <a:spcPct val="0"/>
              </a:spcBef>
            </a:pPr>
            <a:r>
              <a:rPr lang="en-US" sz="3399" spc="-95" dirty="0">
                <a:solidFill>
                  <a:srgbClr val="F0A469"/>
                </a:solidFill>
                <a:latin typeface="Retropix"/>
                <a:ea typeface="Retropix"/>
                <a:cs typeface="Retropix"/>
                <a:sym typeface="Retropix"/>
              </a:rPr>
              <a:t>Timeline</a:t>
            </a:r>
          </a:p>
        </p:txBody>
      </p:sp>
      <p:sp>
        <p:nvSpPr>
          <p:cNvPr id="13" name="Freeform 13"/>
          <p:cNvSpPr/>
          <p:nvPr/>
        </p:nvSpPr>
        <p:spPr>
          <a:xfrm>
            <a:off x="2260321" y="4340508"/>
            <a:ext cx="7037141" cy="1477800"/>
          </a:xfrm>
          <a:custGeom>
            <a:avLst/>
            <a:gdLst/>
            <a:ahLst/>
            <a:cxnLst/>
            <a:rect l="l" t="t" r="r" b="b"/>
            <a:pathLst>
              <a:path w="7037141" h="1477800">
                <a:moveTo>
                  <a:pt x="0" y="0"/>
                </a:moveTo>
                <a:lnTo>
                  <a:pt x="7037141" y="0"/>
                </a:lnTo>
                <a:lnTo>
                  <a:pt x="7037141" y="1477799"/>
                </a:lnTo>
                <a:lnTo>
                  <a:pt x="0" y="14777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7644293" y="4340508"/>
            <a:ext cx="7037141" cy="1477800"/>
          </a:xfrm>
          <a:custGeom>
            <a:avLst/>
            <a:gdLst/>
            <a:ahLst/>
            <a:cxnLst/>
            <a:rect l="l" t="t" r="r" b="b"/>
            <a:pathLst>
              <a:path w="7037141" h="1477800">
                <a:moveTo>
                  <a:pt x="0" y="0"/>
                </a:moveTo>
                <a:lnTo>
                  <a:pt x="7037141" y="0"/>
                </a:lnTo>
                <a:lnTo>
                  <a:pt x="7037141" y="1477799"/>
                </a:lnTo>
                <a:lnTo>
                  <a:pt x="0" y="14777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TextBox 15"/>
          <p:cNvSpPr txBox="1"/>
          <p:nvPr/>
        </p:nvSpPr>
        <p:spPr>
          <a:xfrm>
            <a:off x="2868621" y="5705650"/>
            <a:ext cx="1966615" cy="565148"/>
          </a:xfrm>
          <a:prstGeom prst="rect">
            <a:avLst/>
          </a:prstGeom>
        </p:spPr>
        <p:txBody>
          <a:bodyPr lIns="0" tIns="0" rIns="0" bIns="0" rtlCol="0" anchor="t">
            <a:spAutoFit/>
          </a:bodyPr>
          <a:lstStyle/>
          <a:p>
            <a:pPr algn="ctr">
              <a:lnSpc>
                <a:spcPts val="5000"/>
              </a:lnSpc>
            </a:pPr>
            <a:r>
              <a:rPr lang="en-US" sz="2500" spc="250">
                <a:solidFill>
                  <a:srgbClr val="FF5277"/>
                </a:solidFill>
                <a:latin typeface="Architype Stedelijk"/>
                <a:ea typeface="Architype Stedelijk"/>
                <a:cs typeface="Architype Stedelijk"/>
                <a:sym typeface="Architype Stedelijk"/>
              </a:rPr>
              <a:t>Teaser trailer </a:t>
            </a:r>
          </a:p>
        </p:txBody>
      </p:sp>
      <p:sp>
        <p:nvSpPr>
          <p:cNvPr id="16" name="TextBox 16"/>
          <p:cNvSpPr txBox="1"/>
          <p:nvPr/>
        </p:nvSpPr>
        <p:spPr>
          <a:xfrm>
            <a:off x="2412017" y="6918498"/>
            <a:ext cx="2559574" cy="2282444"/>
          </a:xfrm>
          <a:prstGeom prst="rect">
            <a:avLst/>
          </a:prstGeom>
        </p:spPr>
        <p:txBody>
          <a:bodyPr lIns="0" tIns="0" rIns="0" bIns="0" rtlCol="0" anchor="t">
            <a:spAutoFit/>
          </a:bodyPr>
          <a:lstStyle/>
          <a:p>
            <a:pPr algn="ctr">
              <a:lnSpc>
                <a:spcPts val="3013"/>
              </a:lnSpc>
            </a:pPr>
            <a:r>
              <a:rPr lang="en-US" sz="2300" spc="230" dirty="0">
                <a:solidFill>
                  <a:srgbClr val="E3ECD7"/>
                </a:solidFill>
                <a:latin typeface="Architype Stedelijk"/>
                <a:ea typeface="Architype Stedelijk"/>
                <a:cs typeface="Architype Stedelijk"/>
                <a:sym typeface="Architype Stedelijk"/>
              </a:rPr>
              <a:t>announce the game’s release date and launch the teaser trailer on Twitter, Instagram, </a:t>
            </a:r>
            <a:r>
              <a:rPr lang="en-US" sz="2300" spc="230" dirty="0" err="1">
                <a:solidFill>
                  <a:srgbClr val="E3ECD7"/>
                </a:solidFill>
                <a:latin typeface="Architype Stedelijk"/>
                <a:ea typeface="Architype Stedelijk"/>
                <a:cs typeface="Architype Stedelijk"/>
                <a:sym typeface="Architype Stedelijk"/>
              </a:rPr>
              <a:t>Youtube</a:t>
            </a:r>
            <a:r>
              <a:rPr lang="en-US" sz="2300" spc="230" dirty="0">
                <a:solidFill>
                  <a:srgbClr val="E3ECD7"/>
                </a:solidFill>
                <a:latin typeface="Architype Stedelijk"/>
                <a:ea typeface="Architype Stedelijk"/>
                <a:cs typeface="Architype Stedelijk"/>
                <a:sym typeface="Architype Stedelijk"/>
              </a:rPr>
              <a:t>  and </a:t>
            </a:r>
            <a:r>
              <a:rPr lang="en-US" sz="2300" spc="230" dirty="0" err="1">
                <a:solidFill>
                  <a:srgbClr val="E3ECD7"/>
                </a:solidFill>
                <a:latin typeface="Architype Stedelijk"/>
                <a:ea typeface="Architype Stedelijk"/>
                <a:cs typeface="Architype Stedelijk"/>
                <a:sym typeface="Architype Stedelijk"/>
              </a:rPr>
              <a:t>tiktok</a:t>
            </a:r>
            <a:endParaRPr lang="en-US" sz="2300" spc="230" dirty="0">
              <a:solidFill>
                <a:srgbClr val="E3ECD7"/>
              </a:solidFill>
              <a:latin typeface="Architype Stedelijk"/>
              <a:ea typeface="Architype Stedelijk"/>
              <a:cs typeface="Architype Stedelijk"/>
              <a:sym typeface="Architype Stedelijk"/>
            </a:endParaRPr>
          </a:p>
        </p:txBody>
      </p:sp>
      <p:sp>
        <p:nvSpPr>
          <p:cNvPr id="17" name="TextBox 17"/>
          <p:cNvSpPr txBox="1"/>
          <p:nvPr/>
        </p:nvSpPr>
        <p:spPr>
          <a:xfrm>
            <a:off x="3871104" y="3546760"/>
            <a:ext cx="2621300" cy="565148"/>
          </a:xfrm>
          <a:prstGeom prst="rect">
            <a:avLst/>
          </a:prstGeom>
        </p:spPr>
        <p:txBody>
          <a:bodyPr wrap="square" lIns="0" tIns="0" rIns="0" bIns="0" rtlCol="0" anchor="t">
            <a:spAutoFit/>
          </a:bodyPr>
          <a:lstStyle/>
          <a:p>
            <a:pPr algn="ctr">
              <a:lnSpc>
                <a:spcPts val="5000"/>
              </a:lnSpc>
            </a:pPr>
            <a:r>
              <a:rPr lang="en-US" sz="2500" spc="250" dirty="0">
                <a:solidFill>
                  <a:srgbClr val="FF5277"/>
                </a:solidFill>
                <a:latin typeface="Architype Stedelijk"/>
                <a:ea typeface="Architype Stedelijk"/>
                <a:cs typeface="Architype Stedelijk"/>
                <a:sym typeface="Architype Stedelijk"/>
              </a:rPr>
              <a:t>Influencer teasers</a:t>
            </a:r>
          </a:p>
        </p:txBody>
      </p:sp>
      <p:sp>
        <p:nvSpPr>
          <p:cNvPr id="18" name="TextBox 18"/>
          <p:cNvSpPr txBox="1"/>
          <p:nvPr/>
        </p:nvSpPr>
        <p:spPr>
          <a:xfrm>
            <a:off x="3973640" y="824663"/>
            <a:ext cx="2492091" cy="2338197"/>
          </a:xfrm>
          <a:prstGeom prst="rect">
            <a:avLst/>
          </a:prstGeom>
        </p:spPr>
        <p:txBody>
          <a:bodyPr lIns="0" tIns="0" rIns="0" bIns="0" rtlCol="0" anchor="t">
            <a:spAutoFit/>
          </a:bodyPr>
          <a:lstStyle/>
          <a:p>
            <a:pPr algn="ctr">
              <a:lnSpc>
                <a:spcPts val="3144"/>
              </a:lnSpc>
            </a:pPr>
            <a:r>
              <a:rPr lang="en-US" sz="2400" spc="240">
                <a:solidFill>
                  <a:srgbClr val="E3ECD7"/>
                </a:solidFill>
                <a:latin typeface="Architype Stedelijk"/>
                <a:ea typeface="Architype Stedelijk"/>
                <a:cs typeface="Architype Stedelijk"/>
                <a:sym typeface="Architype Stedelijk"/>
              </a:rPr>
              <a:t>Influencer collaborations with  Emily, Kim and Nook. share short form videos of early gameplay.</a:t>
            </a:r>
          </a:p>
        </p:txBody>
      </p:sp>
      <p:sp>
        <p:nvSpPr>
          <p:cNvPr id="19" name="TextBox 19"/>
          <p:cNvSpPr txBox="1"/>
          <p:nvPr/>
        </p:nvSpPr>
        <p:spPr>
          <a:xfrm>
            <a:off x="5219686" y="6918498"/>
            <a:ext cx="2424607" cy="1901444"/>
          </a:xfrm>
          <a:prstGeom prst="rect">
            <a:avLst/>
          </a:prstGeom>
        </p:spPr>
        <p:txBody>
          <a:bodyPr lIns="0" tIns="0" rIns="0" bIns="0" rtlCol="0" anchor="t">
            <a:spAutoFit/>
          </a:bodyPr>
          <a:lstStyle/>
          <a:p>
            <a:pPr algn="ctr">
              <a:lnSpc>
                <a:spcPts val="3013"/>
              </a:lnSpc>
            </a:pPr>
            <a:r>
              <a:rPr lang="en-US" sz="2300" spc="230">
                <a:solidFill>
                  <a:srgbClr val="E3ECD7"/>
                </a:solidFill>
                <a:latin typeface="Architype Stedelijk"/>
                <a:ea typeface="Architype Stedelijk"/>
                <a:cs typeface="Architype Stedelijk"/>
                <a:sym typeface="Architype Stedelijk"/>
              </a:rPr>
              <a:t>ambassador program launch with early access codes and earn rewards</a:t>
            </a:r>
          </a:p>
        </p:txBody>
      </p:sp>
      <p:sp>
        <p:nvSpPr>
          <p:cNvPr id="20" name="TextBox 20"/>
          <p:cNvSpPr txBox="1"/>
          <p:nvPr/>
        </p:nvSpPr>
        <p:spPr>
          <a:xfrm>
            <a:off x="5175731" y="5705650"/>
            <a:ext cx="2682684" cy="565148"/>
          </a:xfrm>
          <a:prstGeom prst="rect">
            <a:avLst/>
          </a:prstGeom>
        </p:spPr>
        <p:txBody>
          <a:bodyPr wrap="square" lIns="0" tIns="0" rIns="0" bIns="0" rtlCol="0" anchor="t">
            <a:spAutoFit/>
          </a:bodyPr>
          <a:lstStyle/>
          <a:p>
            <a:pPr algn="ctr">
              <a:lnSpc>
                <a:spcPts val="5000"/>
              </a:lnSpc>
            </a:pPr>
            <a:r>
              <a:rPr lang="en-US" sz="2500" spc="250" dirty="0">
                <a:solidFill>
                  <a:srgbClr val="FF5277"/>
                </a:solidFill>
                <a:latin typeface="Architype Stedelijk"/>
                <a:ea typeface="Architype Stedelijk"/>
                <a:cs typeface="Architype Stedelijk"/>
                <a:sym typeface="Architype Stedelijk"/>
              </a:rPr>
              <a:t>Ambassador </a:t>
            </a:r>
            <a:r>
              <a:rPr lang="en-US" sz="2500" spc="250" dirty="0" err="1">
                <a:solidFill>
                  <a:srgbClr val="FF5277"/>
                </a:solidFill>
                <a:latin typeface="Architype Stedelijk"/>
                <a:ea typeface="Architype Stedelijk"/>
                <a:cs typeface="Architype Stedelijk"/>
                <a:sym typeface="Architype Stedelijk"/>
              </a:rPr>
              <a:t>prgm</a:t>
            </a:r>
            <a:r>
              <a:rPr lang="en-US" sz="2500" spc="250" dirty="0">
                <a:solidFill>
                  <a:srgbClr val="FF5277"/>
                </a:solidFill>
                <a:latin typeface="Architype Stedelijk"/>
                <a:ea typeface="Architype Stedelijk"/>
                <a:cs typeface="Architype Stedelijk"/>
                <a:sym typeface="Architype Stedelijk"/>
              </a:rPr>
              <a:t>.</a:t>
            </a:r>
          </a:p>
        </p:txBody>
      </p:sp>
      <p:sp>
        <p:nvSpPr>
          <p:cNvPr id="21" name="TextBox 21"/>
          <p:cNvSpPr txBox="1"/>
          <p:nvPr/>
        </p:nvSpPr>
        <p:spPr>
          <a:xfrm>
            <a:off x="6843339" y="3546760"/>
            <a:ext cx="2100275" cy="565148"/>
          </a:xfrm>
          <a:prstGeom prst="rect">
            <a:avLst/>
          </a:prstGeom>
        </p:spPr>
        <p:txBody>
          <a:bodyPr wrap="square" lIns="0" tIns="0" rIns="0" bIns="0" rtlCol="0" anchor="t">
            <a:spAutoFit/>
          </a:bodyPr>
          <a:lstStyle/>
          <a:p>
            <a:pPr algn="ctr">
              <a:lnSpc>
                <a:spcPts val="5000"/>
              </a:lnSpc>
            </a:pPr>
            <a:r>
              <a:rPr lang="en-US" sz="2500" spc="250" dirty="0">
                <a:solidFill>
                  <a:srgbClr val="FF5277"/>
                </a:solidFill>
                <a:latin typeface="Architype Stedelijk"/>
                <a:ea typeface="Architype Stedelijk"/>
                <a:cs typeface="Architype Stedelijk"/>
                <a:sym typeface="Architype Stedelijk"/>
              </a:rPr>
              <a:t>First giveaway</a:t>
            </a:r>
          </a:p>
        </p:txBody>
      </p:sp>
      <p:sp>
        <p:nvSpPr>
          <p:cNvPr id="22" name="TextBox 22"/>
          <p:cNvSpPr txBox="1"/>
          <p:nvPr/>
        </p:nvSpPr>
        <p:spPr>
          <a:xfrm>
            <a:off x="6668566" y="434138"/>
            <a:ext cx="2389982" cy="2728722"/>
          </a:xfrm>
          <a:prstGeom prst="rect">
            <a:avLst/>
          </a:prstGeom>
        </p:spPr>
        <p:txBody>
          <a:bodyPr lIns="0" tIns="0" rIns="0" bIns="0" rtlCol="0" anchor="t">
            <a:spAutoFit/>
          </a:bodyPr>
          <a:lstStyle/>
          <a:p>
            <a:pPr algn="ctr">
              <a:lnSpc>
                <a:spcPts val="3144"/>
              </a:lnSpc>
            </a:pPr>
            <a:r>
              <a:rPr lang="en-US" sz="2400" spc="240">
                <a:solidFill>
                  <a:srgbClr val="E3ECD7"/>
                </a:solidFill>
                <a:latin typeface="Architype Stedelijk"/>
                <a:ea typeface="Architype Stedelijk"/>
                <a:cs typeface="Architype Stedelijk"/>
                <a:sym typeface="Architype Stedelijk"/>
              </a:rPr>
              <a:t>Influencer giveaway campaign with Sonderingemily for the sluggerpunk baseball bat</a:t>
            </a:r>
          </a:p>
        </p:txBody>
      </p:sp>
      <p:sp>
        <p:nvSpPr>
          <p:cNvPr id="23" name="TextBox 23"/>
          <p:cNvSpPr txBox="1"/>
          <p:nvPr/>
        </p:nvSpPr>
        <p:spPr>
          <a:xfrm>
            <a:off x="12261755" y="3546760"/>
            <a:ext cx="1937878" cy="565148"/>
          </a:xfrm>
          <a:prstGeom prst="rect">
            <a:avLst/>
          </a:prstGeom>
        </p:spPr>
        <p:txBody>
          <a:bodyPr wrap="square" lIns="0" tIns="0" rIns="0" bIns="0" rtlCol="0" anchor="t">
            <a:spAutoFit/>
          </a:bodyPr>
          <a:lstStyle/>
          <a:p>
            <a:pPr algn="ctr">
              <a:lnSpc>
                <a:spcPts val="5000"/>
              </a:lnSpc>
            </a:pPr>
            <a:r>
              <a:rPr lang="en-US" sz="2500" spc="250" dirty="0">
                <a:solidFill>
                  <a:srgbClr val="FF5277"/>
                </a:solidFill>
                <a:latin typeface="Architype Stedelijk"/>
                <a:ea typeface="Architype Stedelijk"/>
                <a:cs typeface="Architype Stedelijk"/>
                <a:sym typeface="Architype Stedelijk"/>
              </a:rPr>
              <a:t>Game release</a:t>
            </a:r>
          </a:p>
        </p:txBody>
      </p:sp>
      <p:sp>
        <p:nvSpPr>
          <p:cNvPr id="24" name="TextBox 24"/>
          <p:cNvSpPr txBox="1"/>
          <p:nvPr/>
        </p:nvSpPr>
        <p:spPr>
          <a:xfrm>
            <a:off x="8179718" y="5705650"/>
            <a:ext cx="1757660" cy="565148"/>
          </a:xfrm>
          <a:prstGeom prst="rect">
            <a:avLst/>
          </a:prstGeom>
        </p:spPr>
        <p:txBody>
          <a:bodyPr lIns="0" tIns="0" rIns="0" bIns="0" rtlCol="0" anchor="t">
            <a:spAutoFit/>
          </a:bodyPr>
          <a:lstStyle/>
          <a:p>
            <a:pPr algn="ctr">
              <a:lnSpc>
                <a:spcPts val="5000"/>
              </a:lnSpc>
            </a:pPr>
            <a:r>
              <a:rPr lang="en-US" sz="2500" spc="250" dirty="0">
                <a:solidFill>
                  <a:srgbClr val="FF5277"/>
                </a:solidFill>
                <a:latin typeface="Architype Stedelijk"/>
                <a:ea typeface="Architype Stedelijk"/>
                <a:cs typeface="Architype Stedelijk"/>
                <a:sym typeface="Architype Stedelijk"/>
              </a:rPr>
              <a:t>ad campaign </a:t>
            </a:r>
          </a:p>
        </p:txBody>
      </p:sp>
      <p:sp>
        <p:nvSpPr>
          <p:cNvPr id="25" name="TextBox 25"/>
          <p:cNvSpPr txBox="1"/>
          <p:nvPr/>
        </p:nvSpPr>
        <p:spPr>
          <a:xfrm>
            <a:off x="10599162" y="5705650"/>
            <a:ext cx="2789415" cy="565148"/>
          </a:xfrm>
          <a:prstGeom prst="rect">
            <a:avLst/>
          </a:prstGeom>
        </p:spPr>
        <p:txBody>
          <a:bodyPr wrap="square" lIns="0" tIns="0" rIns="0" bIns="0" rtlCol="0" anchor="t">
            <a:spAutoFit/>
          </a:bodyPr>
          <a:lstStyle/>
          <a:p>
            <a:pPr algn="ctr">
              <a:lnSpc>
                <a:spcPts val="5000"/>
              </a:lnSpc>
            </a:pPr>
            <a:r>
              <a:rPr lang="en-US" sz="2500" spc="250" dirty="0">
                <a:solidFill>
                  <a:srgbClr val="FF5277"/>
                </a:solidFill>
                <a:latin typeface="Architype Stedelijk"/>
                <a:ea typeface="Architype Stedelijk"/>
                <a:cs typeface="Architype Stedelijk"/>
                <a:sym typeface="Architype Stedelijk"/>
              </a:rPr>
              <a:t>Launch countdown</a:t>
            </a:r>
          </a:p>
        </p:txBody>
      </p:sp>
      <p:sp>
        <p:nvSpPr>
          <p:cNvPr id="26" name="TextBox 26"/>
          <p:cNvSpPr txBox="1"/>
          <p:nvPr/>
        </p:nvSpPr>
        <p:spPr>
          <a:xfrm>
            <a:off x="9411905" y="3546760"/>
            <a:ext cx="2389982" cy="565148"/>
          </a:xfrm>
          <a:prstGeom prst="rect">
            <a:avLst/>
          </a:prstGeom>
        </p:spPr>
        <p:txBody>
          <a:bodyPr wrap="square" lIns="0" tIns="0" rIns="0" bIns="0" rtlCol="0" anchor="t">
            <a:spAutoFit/>
          </a:bodyPr>
          <a:lstStyle/>
          <a:p>
            <a:pPr algn="ctr">
              <a:lnSpc>
                <a:spcPts val="5000"/>
              </a:lnSpc>
            </a:pPr>
            <a:r>
              <a:rPr lang="en-US" sz="2500" spc="250" dirty="0">
                <a:solidFill>
                  <a:srgbClr val="FF5277"/>
                </a:solidFill>
                <a:latin typeface="Architype Stedelijk"/>
                <a:ea typeface="Architype Stedelijk"/>
                <a:cs typeface="Architype Stedelijk"/>
                <a:sym typeface="Architype Stedelijk"/>
              </a:rPr>
              <a:t>Second giveaway</a:t>
            </a:r>
          </a:p>
        </p:txBody>
      </p:sp>
      <p:sp>
        <p:nvSpPr>
          <p:cNvPr id="27" name="TextBox 27"/>
          <p:cNvSpPr txBox="1"/>
          <p:nvPr/>
        </p:nvSpPr>
        <p:spPr>
          <a:xfrm>
            <a:off x="9297462" y="434138"/>
            <a:ext cx="2389982" cy="2728722"/>
          </a:xfrm>
          <a:prstGeom prst="rect">
            <a:avLst/>
          </a:prstGeom>
        </p:spPr>
        <p:txBody>
          <a:bodyPr lIns="0" tIns="0" rIns="0" bIns="0" rtlCol="0" anchor="t">
            <a:spAutoFit/>
          </a:bodyPr>
          <a:lstStyle/>
          <a:p>
            <a:pPr algn="ctr">
              <a:lnSpc>
                <a:spcPts val="3144"/>
              </a:lnSpc>
            </a:pPr>
            <a:r>
              <a:rPr lang="en-US" sz="2400" spc="240">
                <a:solidFill>
                  <a:srgbClr val="E3ECD7"/>
                </a:solidFill>
                <a:latin typeface="Architype Stedelijk"/>
                <a:ea typeface="Architype Stedelijk"/>
                <a:cs typeface="Architype Stedelijk"/>
                <a:sym typeface="Architype Stedelijk"/>
              </a:rPr>
              <a:t>Influencer giveaway campaign with Sonderingemily for the 2nd  sluggerpunk baseball bat</a:t>
            </a:r>
          </a:p>
        </p:txBody>
      </p:sp>
      <p:sp>
        <p:nvSpPr>
          <p:cNvPr id="28" name="TextBox 28"/>
          <p:cNvSpPr txBox="1"/>
          <p:nvPr/>
        </p:nvSpPr>
        <p:spPr>
          <a:xfrm>
            <a:off x="7931696" y="6918498"/>
            <a:ext cx="2424607" cy="1901444"/>
          </a:xfrm>
          <a:prstGeom prst="rect">
            <a:avLst/>
          </a:prstGeom>
        </p:spPr>
        <p:txBody>
          <a:bodyPr lIns="0" tIns="0" rIns="0" bIns="0" rtlCol="0" anchor="t">
            <a:spAutoFit/>
          </a:bodyPr>
          <a:lstStyle/>
          <a:p>
            <a:pPr algn="ctr">
              <a:lnSpc>
                <a:spcPts val="3013"/>
              </a:lnSpc>
            </a:pPr>
            <a:r>
              <a:rPr lang="en-US" sz="2300" spc="230">
                <a:solidFill>
                  <a:srgbClr val="E3ECD7"/>
                </a:solidFill>
                <a:latin typeface="Architype Stedelijk"/>
                <a:ea typeface="Architype Stedelijk"/>
                <a:cs typeface="Architype Stedelijk"/>
                <a:sym typeface="Architype Stedelijk"/>
              </a:rPr>
              <a:t>ambassador program launch with early access codes and earn rewards</a:t>
            </a:r>
          </a:p>
        </p:txBody>
      </p:sp>
      <p:sp>
        <p:nvSpPr>
          <p:cNvPr id="29" name="TextBox 29"/>
          <p:cNvSpPr txBox="1"/>
          <p:nvPr/>
        </p:nvSpPr>
        <p:spPr>
          <a:xfrm>
            <a:off x="10656710" y="6918498"/>
            <a:ext cx="2424607" cy="1901444"/>
          </a:xfrm>
          <a:prstGeom prst="rect">
            <a:avLst/>
          </a:prstGeom>
        </p:spPr>
        <p:txBody>
          <a:bodyPr lIns="0" tIns="0" rIns="0" bIns="0" rtlCol="0" anchor="t">
            <a:spAutoFit/>
          </a:bodyPr>
          <a:lstStyle/>
          <a:p>
            <a:pPr algn="ctr">
              <a:lnSpc>
                <a:spcPts val="3013"/>
              </a:lnSpc>
            </a:pPr>
            <a:r>
              <a:rPr lang="en-US" sz="2300" spc="230" dirty="0">
                <a:solidFill>
                  <a:srgbClr val="E3ECD7"/>
                </a:solidFill>
                <a:latin typeface="Architype Stedelijk"/>
                <a:ea typeface="Architype Stedelijk"/>
                <a:cs typeface="Architype Stedelijk"/>
                <a:sym typeface="Architype Stedelijk"/>
              </a:rPr>
              <a:t>5-day countdown with daily content on all platforms and code giveaways</a:t>
            </a:r>
          </a:p>
        </p:txBody>
      </p:sp>
      <p:sp>
        <p:nvSpPr>
          <p:cNvPr id="30" name="TextBox 30"/>
          <p:cNvSpPr txBox="1"/>
          <p:nvPr/>
        </p:nvSpPr>
        <p:spPr>
          <a:xfrm>
            <a:off x="11972085" y="494188"/>
            <a:ext cx="2389982" cy="2728722"/>
          </a:xfrm>
          <a:prstGeom prst="rect">
            <a:avLst/>
          </a:prstGeom>
        </p:spPr>
        <p:txBody>
          <a:bodyPr lIns="0" tIns="0" rIns="0" bIns="0" rtlCol="0" anchor="t">
            <a:spAutoFit/>
          </a:bodyPr>
          <a:lstStyle/>
          <a:p>
            <a:pPr algn="ctr">
              <a:lnSpc>
                <a:spcPts val="3144"/>
              </a:lnSpc>
            </a:pPr>
            <a:r>
              <a:rPr lang="en-US" sz="2400" spc="240">
                <a:solidFill>
                  <a:srgbClr val="E3ECD7"/>
                </a:solidFill>
                <a:latin typeface="Architype Stedelijk"/>
                <a:ea typeface="Architype Stedelijk"/>
                <a:cs typeface="Architype Stedelijk"/>
                <a:sym typeface="Architype Stedelijk"/>
              </a:rPr>
              <a:t>Release sluggerpunk globally on steam. Host a virtual launch event with 3rd giveaway &amp; heavily promote</a:t>
            </a:r>
          </a:p>
        </p:txBody>
      </p:sp>
      <p:sp>
        <p:nvSpPr>
          <p:cNvPr id="31" name="TextBox 31"/>
          <p:cNvSpPr txBox="1"/>
          <p:nvPr/>
        </p:nvSpPr>
        <p:spPr>
          <a:xfrm>
            <a:off x="4436874" y="3114962"/>
            <a:ext cx="1591087"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sept. 25th</a:t>
            </a:r>
          </a:p>
        </p:txBody>
      </p:sp>
      <p:sp>
        <p:nvSpPr>
          <p:cNvPr id="32" name="TextBox 32"/>
          <p:cNvSpPr txBox="1"/>
          <p:nvPr/>
        </p:nvSpPr>
        <p:spPr>
          <a:xfrm>
            <a:off x="3023178" y="6231111"/>
            <a:ext cx="1413695"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Sept. 15th</a:t>
            </a:r>
          </a:p>
        </p:txBody>
      </p:sp>
      <p:sp>
        <p:nvSpPr>
          <p:cNvPr id="33" name="TextBox 33"/>
          <p:cNvSpPr txBox="1"/>
          <p:nvPr/>
        </p:nvSpPr>
        <p:spPr>
          <a:xfrm>
            <a:off x="5923072" y="6231111"/>
            <a:ext cx="1134620"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Oct. 1st</a:t>
            </a:r>
          </a:p>
        </p:txBody>
      </p:sp>
      <p:sp>
        <p:nvSpPr>
          <p:cNvPr id="34" name="TextBox 34"/>
          <p:cNvSpPr txBox="1"/>
          <p:nvPr/>
        </p:nvSpPr>
        <p:spPr>
          <a:xfrm>
            <a:off x="7274420" y="3172112"/>
            <a:ext cx="1327299"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Oct. 15th</a:t>
            </a:r>
          </a:p>
        </p:txBody>
      </p:sp>
      <p:sp>
        <p:nvSpPr>
          <p:cNvPr id="35" name="TextBox 35"/>
          <p:cNvSpPr txBox="1"/>
          <p:nvPr/>
        </p:nvSpPr>
        <p:spPr>
          <a:xfrm>
            <a:off x="8509471" y="6231111"/>
            <a:ext cx="1405485"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oct. 20th</a:t>
            </a:r>
          </a:p>
        </p:txBody>
      </p:sp>
      <p:sp>
        <p:nvSpPr>
          <p:cNvPr id="36" name="TextBox 36"/>
          <p:cNvSpPr txBox="1"/>
          <p:nvPr/>
        </p:nvSpPr>
        <p:spPr>
          <a:xfrm>
            <a:off x="9983628" y="3114962"/>
            <a:ext cx="1347694"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Nov. 15th</a:t>
            </a:r>
          </a:p>
        </p:txBody>
      </p:sp>
      <p:sp>
        <p:nvSpPr>
          <p:cNvPr id="37" name="TextBox 37"/>
          <p:cNvSpPr txBox="1"/>
          <p:nvPr/>
        </p:nvSpPr>
        <p:spPr>
          <a:xfrm>
            <a:off x="11331322" y="6231111"/>
            <a:ext cx="1289886"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Dec. 1st</a:t>
            </a:r>
          </a:p>
        </p:txBody>
      </p:sp>
      <p:sp>
        <p:nvSpPr>
          <p:cNvPr id="38" name="TextBox 38"/>
          <p:cNvSpPr txBox="1"/>
          <p:nvPr/>
        </p:nvSpPr>
        <p:spPr>
          <a:xfrm>
            <a:off x="12612692" y="3114962"/>
            <a:ext cx="1299538" cy="565148"/>
          </a:xfrm>
          <a:prstGeom prst="rect">
            <a:avLst/>
          </a:prstGeom>
        </p:spPr>
        <p:txBody>
          <a:bodyPr wrap="square" lIns="0" tIns="0" rIns="0" bIns="0" rtlCol="0" anchor="t">
            <a:spAutoFit/>
          </a:bodyPr>
          <a:lstStyle/>
          <a:p>
            <a:pPr algn="ctr">
              <a:lnSpc>
                <a:spcPts val="5000"/>
              </a:lnSpc>
            </a:pPr>
            <a:r>
              <a:rPr lang="en-US" sz="2500" spc="250" dirty="0">
                <a:solidFill>
                  <a:srgbClr val="AC3048"/>
                </a:solidFill>
                <a:latin typeface="Architype Stedelijk"/>
                <a:ea typeface="Architype Stedelijk"/>
                <a:cs typeface="Architype Stedelijk"/>
                <a:sym typeface="Architype Stedelijk"/>
              </a:rPr>
              <a:t>dec. 5th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a:off x="3728322" y="2935230"/>
            <a:ext cx="2228551" cy="2228551"/>
          </a:xfrm>
          <a:custGeom>
            <a:avLst/>
            <a:gdLst/>
            <a:ahLst/>
            <a:cxnLst/>
            <a:rect l="l" t="t" r="r" b="b"/>
            <a:pathLst>
              <a:path w="2228551" h="2228551">
                <a:moveTo>
                  <a:pt x="0" y="0"/>
                </a:moveTo>
                <a:lnTo>
                  <a:pt x="2228551" y="0"/>
                </a:lnTo>
                <a:lnTo>
                  <a:pt x="2228551" y="2228551"/>
                </a:lnTo>
                <a:lnTo>
                  <a:pt x="0" y="2228551"/>
                </a:lnTo>
                <a:lnTo>
                  <a:pt x="0" y="0"/>
                </a:lnTo>
                <a:close/>
              </a:path>
            </a:pathLst>
          </a:custGeom>
          <a:blipFill>
            <a:blip r:embed="rId11"/>
            <a:stretch>
              <a:fillRect/>
            </a:stretch>
          </a:blipFill>
        </p:spPr>
        <p:txBody>
          <a:bodyPr/>
          <a:lstStyle/>
          <a:p>
            <a:endParaRPr lang="en-US"/>
          </a:p>
        </p:txBody>
      </p:sp>
      <p:sp>
        <p:nvSpPr>
          <p:cNvPr id="11" name="Freeform 11"/>
          <p:cNvSpPr/>
          <p:nvPr/>
        </p:nvSpPr>
        <p:spPr>
          <a:xfrm>
            <a:off x="1660358" y="6264337"/>
            <a:ext cx="6364479" cy="1567493"/>
          </a:xfrm>
          <a:custGeom>
            <a:avLst/>
            <a:gdLst/>
            <a:ahLst/>
            <a:cxnLst/>
            <a:rect l="l" t="t" r="r" b="b"/>
            <a:pathLst>
              <a:path w="6364479" h="1567493">
                <a:moveTo>
                  <a:pt x="0" y="0"/>
                </a:moveTo>
                <a:lnTo>
                  <a:pt x="6364479" y="0"/>
                </a:lnTo>
                <a:lnTo>
                  <a:pt x="6364479" y="1567493"/>
                </a:lnTo>
                <a:lnTo>
                  <a:pt x="0" y="1567493"/>
                </a:lnTo>
                <a:lnTo>
                  <a:pt x="0" y="0"/>
                </a:lnTo>
                <a:close/>
              </a:path>
            </a:pathLst>
          </a:custGeom>
          <a:blipFill>
            <a:blip r:embed="rId12"/>
            <a:stretch>
              <a:fillRect t="-64956" b="-67719"/>
            </a:stretch>
          </a:blipFill>
        </p:spPr>
        <p:txBody>
          <a:bodyPr/>
          <a:lstStyle/>
          <a:p>
            <a:endParaRPr lang="en-US"/>
          </a:p>
        </p:txBody>
      </p:sp>
      <p:sp>
        <p:nvSpPr>
          <p:cNvPr id="12" name="Freeform 12"/>
          <p:cNvSpPr/>
          <p:nvPr/>
        </p:nvSpPr>
        <p:spPr>
          <a:xfrm>
            <a:off x="8706936" y="3290432"/>
            <a:ext cx="7844713" cy="3775268"/>
          </a:xfrm>
          <a:custGeom>
            <a:avLst/>
            <a:gdLst/>
            <a:ahLst/>
            <a:cxnLst/>
            <a:rect l="l" t="t" r="r" b="b"/>
            <a:pathLst>
              <a:path w="7844713" h="3775268">
                <a:moveTo>
                  <a:pt x="0" y="0"/>
                </a:moveTo>
                <a:lnTo>
                  <a:pt x="7844713" y="0"/>
                </a:lnTo>
                <a:lnTo>
                  <a:pt x="7844713" y="3775268"/>
                </a:lnTo>
                <a:lnTo>
                  <a:pt x="0" y="3775268"/>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US"/>
          </a:p>
        </p:txBody>
      </p:sp>
      <p:sp>
        <p:nvSpPr>
          <p:cNvPr id="13" name="TextBox 13"/>
          <p:cNvSpPr txBox="1"/>
          <p:nvPr/>
        </p:nvSpPr>
        <p:spPr>
          <a:xfrm>
            <a:off x="1028700" y="1142483"/>
            <a:ext cx="1759893"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Branding</a:t>
            </a:r>
          </a:p>
        </p:txBody>
      </p:sp>
      <p:sp>
        <p:nvSpPr>
          <p:cNvPr id="14" name="TextBox 14"/>
          <p:cNvSpPr txBox="1"/>
          <p:nvPr/>
        </p:nvSpPr>
        <p:spPr>
          <a:xfrm>
            <a:off x="3081404" y="2394210"/>
            <a:ext cx="3522387" cy="426720"/>
          </a:xfrm>
          <a:prstGeom prst="rect">
            <a:avLst/>
          </a:prstGeom>
        </p:spPr>
        <p:txBody>
          <a:bodyPr lIns="0" tIns="0" rIns="0" bIns="0" rtlCol="0" anchor="t">
            <a:spAutoFit/>
          </a:bodyPr>
          <a:lstStyle/>
          <a:p>
            <a:pPr algn="ctr">
              <a:lnSpc>
                <a:spcPts val="3510"/>
              </a:lnSpc>
            </a:pPr>
            <a:r>
              <a:rPr lang="en-US" sz="2600" spc="260">
                <a:solidFill>
                  <a:srgbClr val="F2FFE9"/>
                </a:solidFill>
                <a:latin typeface="Architype Stedelijk"/>
                <a:ea typeface="Architype Stedelijk"/>
                <a:cs typeface="Architype Stedelijk"/>
                <a:sym typeface="Architype Stedelijk"/>
              </a:rPr>
              <a:t>Official sluggerpunk icon</a:t>
            </a:r>
          </a:p>
        </p:txBody>
      </p:sp>
      <p:sp>
        <p:nvSpPr>
          <p:cNvPr id="15" name="TextBox 15"/>
          <p:cNvSpPr txBox="1"/>
          <p:nvPr/>
        </p:nvSpPr>
        <p:spPr>
          <a:xfrm>
            <a:off x="3081404" y="5724326"/>
            <a:ext cx="3522387" cy="426720"/>
          </a:xfrm>
          <a:prstGeom prst="rect">
            <a:avLst/>
          </a:prstGeom>
        </p:spPr>
        <p:txBody>
          <a:bodyPr lIns="0" tIns="0" rIns="0" bIns="0" rtlCol="0" anchor="t">
            <a:spAutoFit/>
          </a:bodyPr>
          <a:lstStyle/>
          <a:p>
            <a:pPr algn="ctr">
              <a:lnSpc>
                <a:spcPts val="3510"/>
              </a:lnSpc>
            </a:pPr>
            <a:r>
              <a:rPr lang="en-US" sz="2600" spc="260">
                <a:solidFill>
                  <a:srgbClr val="F2FFE9"/>
                </a:solidFill>
                <a:latin typeface="Architype Stedelijk"/>
                <a:ea typeface="Architype Stedelijk"/>
                <a:cs typeface="Architype Stedelijk"/>
                <a:sym typeface="Architype Stedelijk"/>
              </a:rPr>
              <a:t>sluggerpunk banner</a:t>
            </a:r>
          </a:p>
        </p:txBody>
      </p:sp>
      <p:sp>
        <p:nvSpPr>
          <p:cNvPr id="16" name="TextBox 16"/>
          <p:cNvSpPr txBox="1"/>
          <p:nvPr/>
        </p:nvSpPr>
        <p:spPr>
          <a:xfrm>
            <a:off x="9579435" y="4430427"/>
            <a:ext cx="883552" cy="373773"/>
          </a:xfrm>
          <a:prstGeom prst="rect">
            <a:avLst/>
          </a:prstGeom>
        </p:spPr>
        <p:txBody>
          <a:bodyPr lIns="0" tIns="0" rIns="0" bIns="0" rtlCol="0" anchor="t">
            <a:spAutoFit/>
          </a:bodyPr>
          <a:lstStyle/>
          <a:p>
            <a:pPr algn="ctr">
              <a:lnSpc>
                <a:spcPts val="2702"/>
              </a:lnSpc>
              <a:spcBef>
                <a:spcPct val="0"/>
              </a:spcBef>
            </a:pPr>
            <a:r>
              <a:rPr lang="en-US" sz="1930" spc="-54">
                <a:solidFill>
                  <a:srgbClr val="E3ECD7"/>
                </a:solidFill>
                <a:latin typeface="Retropix"/>
                <a:ea typeface="Retropix"/>
                <a:cs typeface="Retropix"/>
                <a:sym typeface="Retropix"/>
              </a:rPr>
              <a:t>#ff5277</a:t>
            </a:r>
          </a:p>
        </p:txBody>
      </p:sp>
      <p:sp>
        <p:nvSpPr>
          <p:cNvPr id="17" name="TextBox 17"/>
          <p:cNvSpPr txBox="1"/>
          <p:nvPr/>
        </p:nvSpPr>
        <p:spPr>
          <a:xfrm>
            <a:off x="12151726" y="4430427"/>
            <a:ext cx="957128" cy="373773"/>
          </a:xfrm>
          <a:prstGeom prst="rect">
            <a:avLst/>
          </a:prstGeom>
        </p:spPr>
        <p:txBody>
          <a:bodyPr lIns="0" tIns="0" rIns="0" bIns="0" rtlCol="0" anchor="t">
            <a:spAutoFit/>
          </a:bodyPr>
          <a:lstStyle/>
          <a:p>
            <a:pPr algn="ctr">
              <a:lnSpc>
                <a:spcPts val="2702"/>
              </a:lnSpc>
              <a:spcBef>
                <a:spcPct val="0"/>
              </a:spcBef>
            </a:pPr>
            <a:r>
              <a:rPr lang="en-US" sz="1930" spc="-54">
                <a:solidFill>
                  <a:srgbClr val="E3ECD7"/>
                </a:solidFill>
                <a:latin typeface="Retropix"/>
                <a:ea typeface="Retropix"/>
                <a:cs typeface="Retropix"/>
                <a:sym typeface="Retropix"/>
              </a:rPr>
              <a:t>#ac3048</a:t>
            </a:r>
          </a:p>
        </p:txBody>
      </p:sp>
      <p:sp>
        <p:nvSpPr>
          <p:cNvPr id="18" name="TextBox 18"/>
          <p:cNvSpPr txBox="1"/>
          <p:nvPr/>
        </p:nvSpPr>
        <p:spPr>
          <a:xfrm>
            <a:off x="14746521" y="4430427"/>
            <a:ext cx="981706" cy="373773"/>
          </a:xfrm>
          <a:prstGeom prst="rect">
            <a:avLst/>
          </a:prstGeom>
        </p:spPr>
        <p:txBody>
          <a:bodyPr lIns="0" tIns="0" rIns="0" bIns="0" rtlCol="0" anchor="t">
            <a:spAutoFit/>
          </a:bodyPr>
          <a:lstStyle/>
          <a:p>
            <a:pPr algn="ctr">
              <a:lnSpc>
                <a:spcPts val="2702"/>
              </a:lnSpc>
              <a:spcBef>
                <a:spcPct val="0"/>
              </a:spcBef>
            </a:pPr>
            <a:r>
              <a:rPr lang="en-US" sz="1930" spc="-54">
                <a:solidFill>
                  <a:srgbClr val="E3ECD7"/>
                </a:solidFill>
                <a:latin typeface="Retropix"/>
                <a:ea typeface="Retropix"/>
                <a:cs typeface="Retropix"/>
                <a:sym typeface="Retropix"/>
              </a:rPr>
              <a:t>#343542</a:t>
            </a:r>
          </a:p>
        </p:txBody>
      </p:sp>
      <p:sp>
        <p:nvSpPr>
          <p:cNvPr id="19" name="TextBox 19"/>
          <p:cNvSpPr txBox="1"/>
          <p:nvPr/>
        </p:nvSpPr>
        <p:spPr>
          <a:xfrm>
            <a:off x="12164474" y="6264816"/>
            <a:ext cx="931632" cy="381227"/>
          </a:xfrm>
          <a:prstGeom prst="rect">
            <a:avLst/>
          </a:prstGeom>
        </p:spPr>
        <p:txBody>
          <a:bodyPr lIns="0" tIns="0" rIns="0" bIns="0" rtlCol="0" anchor="t">
            <a:spAutoFit/>
          </a:bodyPr>
          <a:lstStyle/>
          <a:p>
            <a:pPr algn="ctr">
              <a:lnSpc>
                <a:spcPts val="2772"/>
              </a:lnSpc>
              <a:spcBef>
                <a:spcPct val="0"/>
              </a:spcBef>
            </a:pPr>
            <a:r>
              <a:rPr lang="en-US" sz="1980" spc="-55">
                <a:solidFill>
                  <a:srgbClr val="CF453A"/>
                </a:solidFill>
                <a:latin typeface="Retropix"/>
                <a:ea typeface="Retropix"/>
                <a:cs typeface="Retropix"/>
                <a:sym typeface="Retropix"/>
              </a:rPr>
              <a:t>#cf453a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767982"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a:off x="1754324" y="4920284"/>
            <a:ext cx="1444788" cy="1444788"/>
          </a:xfrm>
          <a:custGeom>
            <a:avLst/>
            <a:gdLst/>
            <a:ahLst/>
            <a:cxnLst/>
            <a:rect l="l" t="t" r="r" b="b"/>
            <a:pathLst>
              <a:path w="1444788" h="1444788">
                <a:moveTo>
                  <a:pt x="0" y="0"/>
                </a:moveTo>
                <a:lnTo>
                  <a:pt x="1444788" y="0"/>
                </a:lnTo>
                <a:lnTo>
                  <a:pt x="1444788" y="1444788"/>
                </a:lnTo>
                <a:lnTo>
                  <a:pt x="0" y="1444788"/>
                </a:lnTo>
                <a:lnTo>
                  <a:pt x="0" y="0"/>
                </a:lnTo>
                <a:close/>
              </a:path>
            </a:pathLst>
          </a:custGeom>
          <a:blipFill>
            <a:blip r:embed="rId11"/>
            <a:stretch>
              <a:fillRect/>
            </a:stretch>
          </a:blipFill>
        </p:spPr>
        <p:txBody>
          <a:bodyPr/>
          <a:lstStyle/>
          <a:p>
            <a:endParaRPr lang="en-US"/>
          </a:p>
        </p:txBody>
      </p:sp>
      <p:sp>
        <p:nvSpPr>
          <p:cNvPr id="11" name="Freeform 11"/>
          <p:cNvSpPr/>
          <p:nvPr/>
        </p:nvSpPr>
        <p:spPr>
          <a:xfrm>
            <a:off x="1754324" y="2916798"/>
            <a:ext cx="1449332" cy="1449332"/>
          </a:xfrm>
          <a:custGeom>
            <a:avLst/>
            <a:gdLst/>
            <a:ahLst/>
            <a:cxnLst/>
            <a:rect l="l" t="t" r="r" b="b"/>
            <a:pathLst>
              <a:path w="1449332" h="1449332">
                <a:moveTo>
                  <a:pt x="0" y="0"/>
                </a:moveTo>
                <a:lnTo>
                  <a:pt x="1449332" y="0"/>
                </a:lnTo>
                <a:lnTo>
                  <a:pt x="1449332" y="1449332"/>
                </a:lnTo>
                <a:lnTo>
                  <a:pt x="0" y="14493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4"/>
            <a:stretch>
              <a:fillRect/>
            </a:stretch>
          </a:blipFill>
        </p:spPr>
        <p:txBody>
          <a:bodyPr/>
          <a:lstStyle/>
          <a:p>
            <a:endParaRPr lang="en-US"/>
          </a:p>
        </p:txBody>
      </p:sp>
      <p:sp>
        <p:nvSpPr>
          <p:cNvPr id="13" name="Freeform 13"/>
          <p:cNvSpPr/>
          <p:nvPr/>
        </p:nvSpPr>
        <p:spPr>
          <a:xfrm>
            <a:off x="1749780" y="6917522"/>
            <a:ext cx="1453875" cy="1453875"/>
          </a:xfrm>
          <a:custGeom>
            <a:avLst/>
            <a:gdLst/>
            <a:ahLst/>
            <a:cxnLst/>
            <a:rect l="l" t="t" r="r" b="b"/>
            <a:pathLst>
              <a:path w="1453875" h="1453875">
                <a:moveTo>
                  <a:pt x="0" y="0"/>
                </a:moveTo>
                <a:lnTo>
                  <a:pt x="1453876" y="0"/>
                </a:lnTo>
                <a:lnTo>
                  <a:pt x="1453876" y="1453876"/>
                </a:lnTo>
                <a:lnTo>
                  <a:pt x="0" y="14538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TextBox 14"/>
          <p:cNvSpPr txBox="1"/>
          <p:nvPr/>
        </p:nvSpPr>
        <p:spPr>
          <a:xfrm>
            <a:off x="1028700" y="1142483"/>
            <a:ext cx="7113836"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Contact John Fernando Hoyos Tobar</a:t>
            </a:r>
          </a:p>
        </p:txBody>
      </p:sp>
      <p:sp>
        <p:nvSpPr>
          <p:cNvPr id="15" name="TextBox 15"/>
          <p:cNvSpPr txBox="1"/>
          <p:nvPr/>
        </p:nvSpPr>
        <p:spPr>
          <a:xfrm>
            <a:off x="3547672" y="2552625"/>
            <a:ext cx="1100528" cy="514885"/>
          </a:xfrm>
          <a:prstGeom prst="rect">
            <a:avLst/>
          </a:prstGeom>
        </p:spPr>
        <p:txBody>
          <a:bodyPr wrap="square" lIns="0" tIns="0" rIns="0" bIns="0" rtlCol="0" anchor="t">
            <a:spAutoFit/>
          </a:bodyPr>
          <a:lstStyle/>
          <a:p>
            <a:pPr algn="l">
              <a:lnSpc>
                <a:spcPts val="4480"/>
              </a:lnSpc>
              <a:spcBef>
                <a:spcPct val="0"/>
              </a:spcBef>
            </a:pPr>
            <a:r>
              <a:rPr lang="en-US" sz="3200" spc="-89" dirty="0">
                <a:solidFill>
                  <a:srgbClr val="FF5277"/>
                </a:solidFill>
                <a:latin typeface="Retropix"/>
                <a:ea typeface="Retropix"/>
                <a:cs typeface="Retropix"/>
                <a:sym typeface="Retropix"/>
              </a:rPr>
              <a:t>Email</a:t>
            </a:r>
          </a:p>
        </p:txBody>
      </p:sp>
      <p:sp>
        <p:nvSpPr>
          <p:cNvPr id="16" name="TextBox 16"/>
          <p:cNvSpPr txBox="1"/>
          <p:nvPr/>
        </p:nvSpPr>
        <p:spPr>
          <a:xfrm>
            <a:off x="3547672" y="4796459"/>
            <a:ext cx="1550943" cy="514885"/>
          </a:xfrm>
          <a:prstGeom prst="rect">
            <a:avLst/>
          </a:prstGeom>
        </p:spPr>
        <p:txBody>
          <a:bodyPr wrap="square" lIns="0" tIns="0" rIns="0" bIns="0" rtlCol="0" anchor="t">
            <a:spAutoFit/>
          </a:bodyPr>
          <a:lstStyle/>
          <a:p>
            <a:pPr algn="l">
              <a:lnSpc>
                <a:spcPts val="4480"/>
              </a:lnSpc>
              <a:spcBef>
                <a:spcPct val="0"/>
              </a:spcBef>
            </a:pPr>
            <a:r>
              <a:rPr lang="en-US" sz="3200" spc="-89" dirty="0">
                <a:solidFill>
                  <a:srgbClr val="FF5277"/>
                </a:solidFill>
                <a:latin typeface="Retropix"/>
                <a:ea typeface="Retropix"/>
                <a:cs typeface="Retropix"/>
                <a:sym typeface="Retropix"/>
              </a:rPr>
              <a:t>Discord</a:t>
            </a:r>
          </a:p>
        </p:txBody>
      </p:sp>
      <p:sp>
        <p:nvSpPr>
          <p:cNvPr id="17" name="TextBox 17"/>
          <p:cNvSpPr txBox="1"/>
          <p:nvPr/>
        </p:nvSpPr>
        <p:spPr>
          <a:xfrm>
            <a:off x="3960149" y="3297798"/>
            <a:ext cx="7132513" cy="580390"/>
          </a:xfrm>
          <a:prstGeom prst="rect">
            <a:avLst/>
          </a:prstGeom>
        </p:spPr>
        <p:txBody>
          <a:bodyPr lIns="0" tIns="0" rIns="0" bIns="0" rtlCol="0" anchor="t">
            <a:spAutoFit/>
          </a:bodyPr>
          <a:lstStyle/>
          <a:p>
            <a:pPr algn="l">
              <a:lnSpc>
                <a:spcPts val="4759"/>
              </a:lnSpc>
              <a:spcBef>
                <a:spcPct val="0"/>
              </a:spcBef>
            </a:pPr>
            <a:r>
              <a:rPr lang="en-US" sz="3399" spc="339">
                <a:solidFill>
                  <a:srgbClr val="E3ECD7"/>
                </a:solidFill>
                <a:latin typeface="Architype Stedelijk"/>
                <a:ea typeface="Architype Stedelijk"/>
                <a:cs typeface="Architype Stedelijk"/>
                <a:sym typeface="Architype Stedelijk"/>
              </a:rPr>
              <a:t>j.fernan.hoyos@sluggerpunkgame.com</a:t>
            </a:r>
          </a:p>
        </p:txBody>
      </p:sp>
      <p:sp>
        <p:nvSpPr>
          <p:cNvPr id="18" name="TextBox 18"/>
          <p:cNvSpPr txBox="1"/>
          <p:nvPr/>
        </p:nvSpPr>
        <p:spPr>
          <a:xfrm>
            <a:off x="3960149" y="5550274"/>
            <a:ext cx="1920999" cy="580390"/>
          </a:xfrm>
          <a:prstGeom prst="rect">
            <a:avLst/>
          </a:prstGeom>
        </p:spPr>
        <p:txBody>
          <a:bodyPr lIns="0" tIns="0" rIns="0" bIns="0" rtlCol="0" anchor="t">
            <a:spAutoFit/>
          </a:bodyPr>
          <a:lstStyle/>
          <a:p>
            <a:pPr algn="l">
              <a:lnSpc>
                <a:spcPts val="4759"/>
              </a:lnSpc>
              <a:spcBef>
                <a:spcPct val="0"/>
              </a:spcBef>
            </a:pPr>
            <a:r>
              <a:rPr lang="en-US" sz="3399" spc="339">
                <a:solidFill>
                  <a:srgbClr val="E3ECD7"/>
                </a:solidFill>
                <a:latin typeface="Architype Stedelijk"/>
                <a:ea typeface="Architype Stedelijk"/>
                <a:cs typeface="Architype Stedelijk"/>
                <a:sym typeface="Architype Stedelijk"/>
              </a:rPr>
              <a:t>Pb_n_john</a:t>
            </a:r>
          </a:p>
        </p:txBody>
      </p:sp>
      <p:sp>
        <p:nvSpPr>
          <p:cNvPr id="19" name="TextBox 19"/>
          <p:cNvSpPr txBox="1"/>
          <p:nvPr/>
        </p:nvSpPr>
        <p:spPr>
          <a:xfrm>
            <a:off x="3547672" y="6969788"/>
            <a:ext cx="1710128" cy="514885"/>
          </a:xfrm>
          <a:prstGeom prst="rect">
            <a:avLst/>
          </a:prstGeom>
        </p:spPr>
        <p:txBody>
          <a:bodyPr wrap="square" lIns="0" tIns="0" rIns="0" bIns="0" rtlCol="0" anchor="t">
            <a:spAutoFit/>
          </a:bodyPr>
          <a:lstStyle/>
          <a:p>
            <a:pPr algn="l">
              <a:lnSpc>
                <a:spcPts val="4480"/>
              </a:lnSpc>
              <a:spcBef>
                <a:spcPct val="0"/>
              </a:spcBef>
            </a:pPr>
            <a:r>
              <a:rPr lang="en-US" sz="3200" spc="-89" dirty="0">
                <a:solidFill>
                  <a:srgbClr val="FF5277"/>
                </a:solidFill>
                <a:latin typeface="Retropix"/>
                <a:ea typeface="Retropix"/>
                <a:cs typeface="Retropix"/>
                <a:sym typeface="Retropix"/>
              </a:rPr>
              <a:t>Portfolio</a:t>
            </a:r>
          </a:p>
        </p:txBody>
      </p:sp>
      <p:sp>
        <p:nvSpPr>
          <p:cNvPr id="20" name="TextBox 20"/>
          <p:cNvSpPr txBox="1"/>
          <p:nvPr/>
        </p:nvSpPr>
        <p:spPr>
          <a:xfrm>
            <a:off x="3960149" y="7714960"/>
            <a:ext cx="8540651" cy="580390"/>
          </a:xfrm>
          <a:prstGeom prst="rect">
            <a:avLst/>
          </a:prstGeom>
        </p:spPr>
        <p:txBody>
          <a:bodyPr lIns="0" tIns="0" rIns="0" bIns="0" rtlCol="0" anchor="t">
            <a:spAutoFit/>
          </a:bodyPr>
          <a:lstStyle/>
          <a:p>
            <a:pPr algn="l">
              <a:lnSpc>
                <a:spcPts val="4759"/>
              </a:lnSpc>
              <a:spcBef>
                <a:spcPct val="0"/>
              </a:spcBef>
            </a:pPr>
            <a:r>
              <a:rPr lang="en-US" sz="3399" u="sng" spc="339">
                <a:solidFill>
                  <a:srgbClr val="E3ECD7"/>
                </a:solidFill>
                <a:latin typeface="Architype Stedelijk"/>
                <a:ea typeface="Architype Stedelijk"/>
                <a:cs typeface="Architype Stedelijk"/>
                <a:sym typeface="Architype Stedelijk"/>
                <a:hlinkClick r:id="rId17" tooltip="https://jfernanhoyos.wixsite.com/pbandjohn"/>
              </a:rPr>
              <a:t>https://jfernanhoyos.wixsite.com/pbandjohn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TextBox 10"/>
          <p:cNvSpPr txBox="1"/>
          <p:nvPr/>
        </p:nvSpPr>
        <p:spPr>
          <a:xfrm>
            <a:off x="7566049" y="5118819"/>
            <a:ext cx="3304401" cy="801501"/>
          </a:xfrm>
          <a:prstGeom prst="rect">
            <a:avLst/>
          </a:prstGeom>
        </p:spPr>
        <p:txBody>
          <a:bodyPr wrap="square" lIns="0" tIns="0" rIns="0" bIns="0" rtlCol="0" anchor="t">
            <a:spAutoFit/>
          </a:bodyPr>
          <a:lstStyle/>
          <a:p>
            <a:pPr algn="l">
              <a:lnSpc>
                <a:spcPts val="6999"/>
              </a:lnSpc>
              <a:spcBef>
                <a:spcPct val="0"/>
              </a:spcBef>
            </a:pPr>
            <a:r>
              <a:rPr lang="en-US" sz="4999" spc="-139" dirty="0">
                <a:solidFill>
                  <a:srgbClr val="E3ECD7"/>
                </a:solidFill>
                <a:latin typeface="Retropix"/>
                <a:ea typeface="Retropix"/>
                <a:cs typeface="Retropix"/>
                <a:sym typeface="Retropix"/>
              </a:rPr>
              <a:t>Thank</a:t>
            </a:r>
            <a:r>
              <a:rPr lang="en-US" sz="4999" spc="-139" dirty="0">
                <a:solidFill>
                  <a:srgbClr val="F0A469"/>
                </a:solidFill>
                <a:latin typeface="Retropix"/>
                <a:ea typeface="Retropix"/>
                <a:cs typeface="Retropix"/>
                <a:sym typeface="Retropix"/>
              </a:rPr>
              <a:t> </a:t>
            </a:r>
            <a:r>
              <a:rPr lang="en-US" sz="4999" spc="-139" dirty="0">
                <a:solidFill>
                  <a:srgbClr val="FF5277"/>
                </a:solidFill>
                <a:latin typeface="Retropix"/>
                <a:ea typeface="Retropix"/>
                <a:cs typeface="Retropix"/>
                <a:sym typeface="Retropix"/>
              </a:rPr>
              <a:t>YOU</a:t>
            </a:r>
            <a:r>
              <a:rPr lang="en-US" sz="4999" spc="-139" dirty="0">
                <a:solidFill>
                  <a:srgbClr val="E3ECD7"/>
                </a:solidFill>
                <a:latin typeface="Retropix"/>
                <a:ea typeface="Retropix"/>
                <a:cs typeface="Retropix"/>
                <a:sym typeface="Retropix"/>
              </a:rPr>
              <a:t>.</a:t>
            </a:r>
          </a:p>
        </p:txBody>
      </p:sp>
      <p:sp>
        <p:nvSpPr>
          <p:cNvPr id="11" name="Freeform 11"/>
          <p:cNvSpPr/>
          <p:nvPr/>
        </p:nvSpPr>
        <p:spPr>
          <a:xfrm>
            <a:off x="12200622" y="2826627"/>
            <a:ext cx="4745580" cy="4129521"/>
          </a:xfrm>
          <a:custGeom>
            <a:avLst/>
            <a:gdLst/>
            <a:ahLst/>
            <a:cxnLst/>
            <a:rect l="l" t="t" r="r" b="b"/>
            <a:pathLst>
              <a:path w="4745580" h="4129521">
                <a:moveTo>
                  <a:pt x="0" y="0"/>
                </a:moveTo>
                <a:lnTo>
                  <a:pt x="4745579" y="0"/>
                </a:lnTo>
                <a:lnTo>
                  <a:pt x="4745579" y="4129521"/>
                </a:lnTo>
                <a:lnTo>
                  <a:pt x="0" y="4129521"/>
                </a:lnTo>
                <a:lnTo>
                  <a:pt x="0" y="0"/>
                </a:lnTo>
                <a:close/>
              </a:path>
            </a:pathLst>
          </a:custGeom>
          <a:blipFill>
            <a:blip r:embed="rId11"/>
            <a:stretch>
              <a:fillRect/>
            </a:stretch>
          </a:blipFill>
        </p:spPr>
        <p:txBody>
          <a:bodyPr/>
          <a:lstStyle/>
          <a:p>
            <a:endParaRPr lang="en-US"/>
          </a:p>
        </p:txBody>
      </p:sp>
      <p:sp>
        <p:nvSpPr>
          <p:cNvPr id="12" name="Freeform 12"/>
          <p:cNvSpPr/>
          <p:nvPr/>
        </p:nvSpPr>
        <p:spPr>
          <a:xfrm>
            <a:off x="7850340" y="2304068"/>
            <a:ext cx="2587319" cy="2587319"/>
          </a:xfrm>
          <a:custGeom>
            <a:avLst/>
            <a:gdLst/>
            <a:ahLst/>
            <a:cxnLst/>
            <a:rect l="l" t="t" r="r" b="b"/>
            <a:pathLst>
              <a:path w="2587319" h="2587319">
                <a:moveTo>
                  <a:pt x="0" y="0"/>
                </a:moveTo>
                <a:lnTo>
                  <a:pt x="2587320" y="0"/>
                </a:lnTo>
                <a:lnTo>
                  <a:pt x="2587320" y="2587320"/>
                </a:lnTo>
                <a:lnTo>
                  <a:pt x="0" y="2587320"/>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TextBox 10"/>
          <p:cNvSpPr txBox="1"/>
          <p:nvPr/>
        </p:nvSpPr>
        <p:spPr>
          <a:xfrm>
            <a:off x="1862079" y="2920736"/>
            <a:ext cx="14563841" cy="3181350"/>
          </a:xfrm>
          <a:prstGeom prst="rect">
            <a:avLst/>
          </a:prstGeom>
        </p:spPr>
        <p:txBody>
          <a:bodyPr lIns="0" tIns="0" rIns="0" bIns="0" rtlCol="0" anchor="t">
            <a:spAutoFit/>
          </a:bodyPr>
          <a:lstStyle/>
          <a:p>
            <a:pPr algn="l">
              <a:lnSpc>
                <a:spcPts val="4200"/>
              </a:lnSpc>
            </a:pPr>
            <a:r>
              <a:rPr lang="en-US" sz="3000" spc="300">
                <a:solidFill>
                  <a:srgbClr val="E3ECD7"/>
                </a:solidFill>
                <a:latin typeface="Architype Stedelijk"/>
                <a:ea typeface="Architype Stedelijk"/>
                <a:cs typeface="Architype Stedelijk"/>
                <a:sym typeface="Architype Stedelijk"/>
              </a:rPr>
              <a:t>Set in a </a:t>
            </a:r>
            <a:r>
              <a:rPr lang="en-US" sz="3000" spc="300">
                <a:solidFill>
                  <a:srgbClr val="FF5277"/>
                </a:solidFill>
                <a:latin typeface="Architype Stedelijk"/>
                <a:ea typeface="Architype Stedelijk"/>
                <a:cs typeface="Architype Stedelijk"/>
                <a:sym typeface="Architype Stedelijk"/>
              </a:rPr>
              <a:t>totalitarian future </a:t>
            </a:r>
            <a:r>
              <a:rPr lang="en-US" sz="3000" spc="300">
                <a:solidFill>
                  <a:srgbClr val="E3ECD7"/>
                </a:solidFill>
                <a:latin typeface="Architype Stedelijk"/>
                <a:ea typeface="Architype Stedelijk"/>
                <a:cs typeface="Architype Stedelijk"/>
                <a:sym typeface="Architype Stedelijk"/>
              </a:rPr>
              <a:t>where competitive sports have been</a:t>
            </a:r>
            <a:r>
              <a:rPr lang="en-US" sz="3000" spc="300">
                <a:solidFill>
                  <a:srgbClr val="FF5277"/>
                </a:solidFill>
                <a:latin typeface="Architype Stedelijk"/>
                <a:ea typeface="Architype Stedelijk"/>
                <a:cs typeface="Architype Stedelijk"/>
                <a:sym typeface="Architype Stedelijk"/>
              </a:rPr>
              <a:t> banned </a:t>
            </a:r>
            <a:r>
              <a:rPr lang="en-US" sz="3000" spc="300">
                <a:solidFill>
                  <a:srgbClr val="E3ECD7"/>
                </a:solidFill>
                <a:latin typeface="Architype Stedelijk"/>
                <a:ea typeface="Architype Stedelijk"/>
                <a:cs typeface="Architype Stedelijk"/>
                <a:sym typeface="Architype Stedelijk"/>
              </a:rPr>
              <a:t>except for</a:t>
            </a:r>
            <a:r>
              <a:rPr lang="en-US" sz="3000" spc="300">
                <a:solidFill>
                  <a:srgbClr val="FF5277"/>
                </a:solidFill>
                <a:latin typeface="Architype Stedelijk"/>
                <a:ea typeface="Architype Stedelijk"/>
                <a:cs typeface="Architype Stedelijk"/>
                <a:sym typeface="Architype Stedelijk"/>
              </a:rPr>
              <a:t> underground illegal battle sports.</a:t>
            </a:r>
            <a:r>
              <a:rPr lang="en-US" sz="3000" spc="300">
                <a:solidFill>
                  <a:srgbClr val="E3ECD7"/>
                </a:solidFill>
                <a:latin typeface="Architype Stedelijk"/>
                <a:ea typeface="Architype Stedelijk"/>
                <a:cs typeface="Architype Stedelijk"/>
                <a:sym typeface="Architype Stedelijk"/>
              </a:rPr>
              <a:t> These rebels known as </a:t>
            </a:r>
            <a:r>
              <a:rPr lang="en-US" sz="3000" spc="300">
                <a:solidFill>
                  <a:srgbClr val="FF5277"/>
                </a:solidFill>
                <a:latin typeface="Architype Stedelijk"/>
                <a:ea typeface="Architype Stedelijk"/>
                <a:cs typeface="Architype Stedelijk"/>
                <a:sym typeface="Architype Stedelijk"/>
              </a:rPr>
              <a:t>sluggerpunks</a:t>
            </a:r>
            <a:r>
              <a:rPr lang="en-US" sz="3000" spc="300">
                <a:solidFill>
                  <a:srgbClr val="E3ECD7"/>
                </a:solidFill>
                <a:latin typeface="Architype Stedelijk"/>
                <a:ea typeface="Architype Stedelijk"/>
                <a:cs typeface="Architype Stedelijk"/>
                <a:sym typeface="Architype Stedelijk"/>
              </a:rPr>
              <a:t> fight back against oppressive governments.</a:t>
            </a:r>
          </a:p>
          <a:p>
            <a:pPr algn="l">
              <a:lnSpc>
                <a:spcPts val="4200"/>
              </a:lnSpc>
            </a:pPr>
            <a:endParaRPr lang="en-US" sz="3000" spc="300">
              <a:solidFill>
                <a:srgbClr val="E3ECD7"/>
              </a:solidFill>
              <a:latin typeface="Architype Stedelijk"/>
              <a:ea typeface="Architype Stedelijk"/>
              <a:cs typeface="Architype Stedelijk"/>
              <a:sym typeface="Architype Stedelijk"/>
            </a:endParaRPr>
          </a:p>
          <a:p>
            <a:pPr algn="l">
              <a:lnSpc>
                <a:spcPts val="4200"/>
              </a:lnSpc>
              <a:spcBef>
                <a:spcPct val="0"/>
              </a:spcBef>
            </a:pPr>
            <a:r>
              <a:rPr lang="en-US" sz="3000" spc="300">
                <a:solidFill>
                  <a:srgbClr val="E3ECD7"/>
                </a:solidFill>
                <a:latin typeface="Architype Stedelijk"/>
                <a:ea typeface="Architype Stedelijk"/>
                <a:cs typeface="Architype Stedelijk"/>
                <a:sym typeface="Architype Stedelijk"/>
              </a:rPr>
              <a:t>Sluggerpunk is a futuristic/cyberpunk action rpg where players use sports-related items, primarily a </a:t>
            </a:r>
            <a:r>
              <a:rPr lang="en-US" sz="3000" spc="300">
                <a:solidFill>
                  <a:srgbClr val="FF5277"/>
                </a:solidFill>
                <a:latin typeface="Architype Stedelijk"/>
                <a:ea typeface="Architype Stedelijk"/>
                <a:cs typeface="Architype Stedelijk"/>
                <a:sym typeface="Architype Stedelijk"/>
              </a:rPr>
              <a:t>baseball bat</a:t>
            </a:r>
            <a:r>
              <a:rPr lang="en-US" sz="3000" spc="300">
                <a:solidFill>
                  <a:srgbClr val="E3ECD7"/>
                </a:solidFill>
                <a:latin typeface="Architype Stedelijk"/>
                <a:ea typeface="Architype Stedelijk"/>
                <a:cs typeface="Architype Stedelijk"/>
                <a:sym typeface="Architype Stedelijk"/>
              </a:rPr>
              <a:t>, to engage in bullet hell combat.</a:t>
            </a:r>
          </a:p>
        </p:txBody>
      </p:sp>
      <p:sp>
        <p:nvSpPr>
          <p:cNvPr id="11" name="TextBox 11"/>
          <p:cNvSpPr txBox="1"/>
          <p:nvPr/>
        </p:nvSpPr>
        <p:spPr>
          <a:xfrm>
            <a:off x="1028700" y="1399341"/>
            <a:ext cx="2102793" cy="647065"/>
          </a:xfrm>
          <a:prstGeom prst="rect">
            <a:avLst/>
          </a:prstGeom>
        </p:spPr>
        <p:txBody>
          <a:bodyPr lIns="0" tIns="0" rIns="0" bIns="0" rtlCol="0" anchor="t">
            <a:spAutoFit/>
          </a:bodyPr>
          <a:lstStyle/>
          <a:p>
            <a:pPr algn="ctr">
              <a:lnSpc>
                <a:spcPts val="4759"/>
              </a:lnSpc>
              <a:spcBef>
                <a:spcPct val="0"/>
              </a:spcBef>
            </a:pPr>
            <a:r>
              <a:rPr lang="en-US" sz="3399" spc="-95">
                <a:solidFill>
                  <a:srgbClr val="F0A469"/>
                </a:solidFill>
                <a:latin typeface="Retropix"/>
                <a:ea typeface="Retropix"/>
                <a:cs typeface="Retropix"/>
                <a:sym typeface="Retropix"/>
              </a:rPr>
              <a:t>Game Brief</a:t>
            </a:r>
          </a:p>
        </p:txBody>
      </p:sp>
      <p:sp>
        <p:nvSpPr>
          <p:cNvPr id="12" name="Freeform 12"/>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3">
                <a:alphaModFix amt="89000"/>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5">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6">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1"/>
            <a:stretch>
              <a:fillRect/>
            </a:stretch>
          </a:blipFill>
        </p:spPr>
        <p:txBody>
          <a:bodyPr/>
          <a:lstStyle/>
          <a:p>
            <a:endParaRPr lang="en-US"/>
          </a:p>
        </p:txBody>
      </p:sp>
      <p:grpSp>
        <p:nvGrpSpPr>
          <p:cNvPr id="11" name="Group 11"/>
          <p:cNvGrpSpPr>
            <a:grpSpLocks noChangeAspect="1"/>
          </p:cNvGrpSpPr>
          <p:nvPr/>
        </p:nvGrpSpPr>
        <p:grpSpPr>
          <a:xfrm>
            <a:off x="2404435" y="2036265"/>
            <a:ext cx="3401486" cy="4901276"/>
            <a:chOff x="0" y="0"/>
            <a:chExt cx="3172968" cy="4572000"/>
          </a:xfrm>
        </p:grpSpPr>
        <p:sp>
          <p:nvSpPr>
            <p:cNvPr id="12" name="Freeform 12"/>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12"/>
              <a:stretch>
                <a:fillRect l="-72721" t="-18605" r="-85049"/>
              </a:stretch>
            </a:blipFill>
          </p:spPr>
          <p:txBody>
            <a:bodyPr/>
            <a:lstStyle/>
            <a:p>
              <a:endParaRPr lang="en-US"/>
            </a:p>
          </p:txBody>
        </p:sp>
        <p:sp>
          <p:nvSpPr>
            <p:cNvPr id="13" name="Freeform 13"/>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13"/>
              <a:stretch>
                <a:fillRect l="-160" r="-160"/>
              </a:stretch>
            </a:blipFill>
          </p:spPr>
          <p:txBody>
            <a:bodyPr/>
            <a:lstStyle/>
            <a:p>
              <a:endParaRPr lang="en-US"/>
            </a:p>
          </p:txBody>
        </p:sp>
      </p:grpSp>
      <p:grpSp>
        <p:nvGrpSpPr>
          <p:cNvPr id="14" name="Group 14"/>
          <p:cNvGrpSpPr>
            <a:grpSpLocks noChangeAspect="1"/>
          </p:cNvGrpSpPr>
          <p:nvPr/>
        </p:nvGrpSpPr>
        <p:grpSpPr>
          <a:xfrm>
            <a:off x="7807566" y="2036265"/>
            <a:ext cx="3401486" cy="4901276"/>
            <a:chOff x="0" y="0"/>
            <a:chExt cx="3172968" cy="4572000"/>
          </a:xfrm>
        </p:grpSpPr>
        <p:sp>
          <p:nvSpPr>
            <p:cNvPr id="15" name="Freeform 15"/>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14"/>
              <a:stretch>
                <a:fillRect l="-13033" r="-13033"/>
              </a:stretch>
            </a:blipFill>
          </p:spPr>
          <p:txBody>
            <a:bodyPr/>
            <a:lstStyle/>
            <a:p>
              <a:endParaRPr lang="en-US"/>
            </a:p>
          </p:txBody>
        </p:sp>
        <p:sp>
          <p:nvSpPr>
            <p:cNvPr id="16" name="Freeform 16"/>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13"/>
              <a:stretch>
                <a:fillRect l="-160" r="-160"/>
              </a:stretch>
            </a:blipFill>
          </p:spPr>
          <p:txBody>
            <a:bodyPr/>
            <a:lstStyle/>
            <a:p>
              <a:endParaRPr lang="en-US"/>
            </a:p>
          </p:txBody>
        </p:sp>
      </p:grpSp>
      <p:grpSp>
        <p:nvGrpSpPr>
          <p:cNvPr id="17" name="Group 17"/>
          <p:cNvGrpSpPr>
            <a:grpSpLocks noChangeAspect="1"/>
          </p:cNvGrpSpPr>
          <p:nvPr/>
        </p:nvGrpSpPr>
        <p:grpSpPr>
          <a:xfrm>
            <a:off x="13005091" y="2036265"/>
            <a:ext cx="3401486" cy="4901276"/>
            <a:chOff x="0" y="0"/>
            <a:chExt cx="3172968" cy="4572000"/>
          </a:xfrm>
        </p:grpSpPr>
        <p:sp>
          <p:nvSpPr>
            <p:cNvPr id="18" name="Freeform 18"/>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15"/>
              <a:stretch>
                <a:fillRect l="-4129" r="-4129"/>
              </a:stretch>
            </a:blipFill>
          </p:spPr>
          <p:txBody>
            <a:bodyPr/>
            <a:lstStyle/>
            <a:p>
              <a:endParaRPr lang="en-US"/>
            </a:p>
          </p:txBody>
        </p:sp>
        <p:sp>
          <p:nvSpPr>
            <p:cNvPr id="19" name="Freeform 19"/>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13"/>
              <a:stretch>
                <a:fillRect l="-160" r="-160"/>
              </a:stretch>
            </a:blipFill>
          </p:spPr>
          <p:txBody>
            <a:bodyPr/>
            <a:lstStyle/>
            <a:p>
              <a:endParaRPr lang="en-US"/>
            </a:p>
          </p:txBody>
        </p:sp>
      </p:grpSp>
      <p:sp>
        <p:nvSpPr>
          <p:cNvPr id="20" name="TextBox 20"/>
          <p:cNvSpPr txBox="1"/>
          <p:nvPr/>
        </p:nvSpPr>
        <p:spPr>
          <a:xfrm>
            <a:off x="2763366" y="6987851"/>
            <a:ext cx="2655317" cy="503520"/>
          </a:xfrm>
          <a:prstGeom prst="rect">
            <a:avLst/>
          </a:prstGeom>
        </p:spPr>
        <p:txBody>
          <a:bodyPr lIns="0" tIns="0" rIns="0" bIns="0" rtlCol="0" anchor="t">
            <a:spAutoFit/>
          </a:bodyPr>
          <a:lstStyle/>
          <a:p>
            <a:pPr algn="ctr">
              <a:lnSpc>
                <a:spcPts val="3746"/>
              </a:lnSpc>
              <a:spcBef>
                <a:spcPct val="0"/>
              </a:spcBef>
            </a:pPr>
            <a:r>
              <a:rPr lang="en-US" sz="2676" spc="136">
                <a:solidFill>
                  <a:srgbClr val="FF5277"/>
                </a:solidFill>
                <a:latin typeface="Retropix"/>
                <a:ea typeface="Retropix"/>
                <a:cs typeface="Retropix"/>
                <a:sym typeface="Retropix"/>
              </a:rPr>
              <a:t>John Fernando</a:t>
            </a:r>
          </a:p>
        </p:txBody>
      </p:sp>
      <p:sp>
        <p:nvSpPr>
          <p:cNvPr id="21" name="TextBox 21"/>
          <p:cNvSpPr txBox="1"/>
          <p:nvPr/>
        </p:nvSpPr>
        <p:spPr>
          <a:xfrm>
            <a:off x="1028700" y="1142483"/>
            <a:ext cx="3927351" cy="647065"/>
          </a:xfrm>
          <a:prstGeom prst="rect">
            <a:avLst/>
          </a:prstGeom>
        </p:spPr>
        <p:txBody>
          <a:bodyPr lIns="0" tIns="0" rIns="0" bIns="0" rtlCol="0" anchor="t">
            <a:spAutoFit/>
          </a:bodyPr>
          <a:lstStyle/>
          <a:p>
            <a:pPr algn="ctr">
              <a:lnSpc>
                <a:spcPts val="4759"/>
              </a:lnSpc>
              <a:spcBef>
                <a:spcPct val="0"/>
              </a:spcBef>
            </a:pPr>
            <a:r>
              <a:rPr lang="en-US" sz="3399" spc="-95">
                <a:solidFill>
                  <a:srgbClr val="F0A469"/>
                </a:solidFill>
                <a:latin typeface="Retropix"/>
                <a:ea typeface="Retropix"/>
                <a:cs typeface="Retropix"/>
                <a:sym typeface="Retropix"/>
              </a:rPr>
              <a:t>The Marketing Team</a:t>
            </a:r>
          </a:p>
        </p:txBody>
      </p:sp>
      <p:sp>
        <p:nvSpPr>
          <p:cNvPr id="22" name="TextBox 22"/>
          <p:cNvSpPr txBox="1"/>
          <p:nvPr/>
        </p:nvSpPr>
        <p:spPr>
          <a:xfrm>
            <a:off x="8626153" y="6987851"/>
            <a:ext cx="1736006" cy="503520"/>
          </a:xfrm>
          <a:prstGeom prst="rect">
            <a:avLst/>
          </a:prstGeom>
        </p:spPr>
        <p:txBody>
          <a:bodyPr lIns="0" tIns="0" rIns="0" bIns="0" rtlCol="0" anchor="t">
            <a:spAutoFit/>
          </a:bodyPr>
          <a:lstStyle/>
          <a:p>
            <a:pPr algn="ctr">
              <a:lnSpc>
                <a:spcPts val="3746"/>
              </a:lnSpc>
              <a:spcBef>
                <a:spcPct val="0"/>
              </a:spcBef>
            </a:pPr>
            <a:r>
              <a:rPr lang="en-US" sz="2676" spc="136">
                <a:solidFill>
                  <a:srgbClr val="FF5277"/>
                </a:solidFill>
                <a:latin typeface="Retropix"/>
                <a:ea typeface="Retropix"/>
                <a:cs typeface="Retropix"/>
                <a:sym typeface="Retropix"/>
              </a:rPr>
              <a:t>Leonardo</a:t>
            </a:r>
          </a:p>
        </p:txBody>
      </p:sp>
      <p:sp>
        <p:nvSpPr>
          <p:cNvPr id="23" name="TextBox 23"/>
          <p:cNvSpPr txBox="1"/>
          <p:nvPr/>
        </p:nvSpPr>
        <p:spPr>
          <a:xfrm>
            <a:off x="13606217" y="6987851"/>
            <a:ext cx="2199233" cy="503520"/>
          </a:xfrm>
          <a:prstGeom prst="rect">
            <a:avLst/>
          </a:prstGeom>
        </p:spPr>
        <p:txBody>
          <a:bodyPr lIns="0" tIns="0" rIns="0" bIns="0" rtlCol="0" anchor="t">
            <a:spAutoFit/>
          </a:bodyPr>
          <a:lstStyle/>
          <a:p>
            <a:pPr algn="ctr">
              <a:lnSpc>
                <a:spcPts val="3746"/>
              </a:lnSpc>
              <a:spcBef>
                <a:spcPct val="0"/>
              </a:spcBef>
            </a:pPr>
            <a:r>
              <a:rPr lang="en-US" sz="2676" spc="136">
                <a:solidFill>
                  <a:srgbClr val="FF5277"/>
                </a:solidFill>
                <a:latin typeface="Retropix"/>
                <a:ea typeface="Retropix"/>
                <a:cs typeface="Retropix"/>
                <a:sym typeface="Retropix"/>
              </a:rPr>
              <a:t>Don Cheadle</a:t>
            </a:r>
          </a:p>
        </p:txBody>
      </p:sp>
      <p:sp>
        <p:nvSpPr>
          <p:cNvPr id="24" name="TextBox 24"/>
          <p:cNvSpPr txBox="1"/>
          <p:nvPr/>
        </p:nvSpPr>
        <p:spPr>
          <a:xfrm>
            <a:off x="1837851" y="7610318"/>
            <a:ext cx="4534655" cy="728345"/>
          </a:xfrm>
          <a:prstGeom prst="rect">
            <a:avLst/>
          </a:prstGeom>
        </p:spPr>
        <p:txBody>
          <a:bodyPr lIns="0" tIns="0" rIns="0" bIns="0" rtlCol="0" anchor="t">
            <a:spAutoFit/>
          </a:bodyPr>
          <a:lstStyle/>
          <a:p>
            <a:pPr marL="561344" lvl="1" indent="-280672" algn="ctr">
              <a:lnSpc>
                <a:spcPts val="2860"/>
              </a:lnSpc>
              <a:buFont typeface="Arial"/>
              <a:buChar char="•"/>
            </a:pPr>
            <a:r>
              <a:rPr lang="en-US" sz="2600" spc="260">
                <a:solidFill>
                  <a:srgbClr val="E3ECD7"/>
                </a:solidFill>
                <a:latin typeface="Architype Stedelijk"/>
                <a:ea typeface="Architype Stedelijk"/>
                <a:cs typeface="Architype Stedelijk"/>
                <a:sym typeface="Architype Stedelijk"/>
              </a:rPr>
              <a:t>created the communication strategy for halo infinite</a:t>
            </a:r>
          </a:p>
        </p:txBody>
      </p:sp>
      <p:sp>
        <p:nvSpPr>
          <p:cNvPr id="25" name="TextBox 25"/>
          <p:cNvSpPr txBox="1"/>
          <p:nvPr/>
        </p:nvSpPr>
        <p:spPr>
          <a:xfrm>
            <a:off x="899435" y="8444707"/>
            <a:ext cx="5709940" cy="438785"/>
          </a:xfrm>
          <a:prstGeom prst="rect">
            <a:avLst/>
          </a:prstGeom>
        </p:spPr>
        <p:txBody>
          <a:bodyPr lIns="0" tIns="0" rIns="0" bIns="0" rtlCol="0" anchor="t">
            <a:spAutoFit/>
          </a:bodyPr>
          <a:lstStyle/>
          <a:p>
            <a:pPr marL="561344" lvl="1" indent="-280672" algn="ctr">
              <a:lnSpc>
                <a:spcPts val="3640"/>
              </a:lnSpc>
              <a:buFont typeface="Arial"/>
              <a:buChar char="•"/>
            </a:pPr>
            <a:r>
              <a:rPr lang="en-US" sz="2600" spc="260">
                <a:solidFill>
                  <a:srgbClr val="E3ECD7"/>
                </a:solidFill>
                <a:latin typeface="Architype Stedelijk"/>
                <a:ea typeface="Architype Stedelijk"/>
                <a:cs typeface="Architype Stedelijk"/>
                <a:sym typeface="Architype Stedelijk"/>
              </a:rPr>
              <a:t>generated 12.1 mil. leads last quarter</a:t>
            </a:r>
          </a:p>
        </p:txBody>
      </p:sp>
      <p:sp>
        <p:nvSpPr>
          <p:cNvPr id="26" name="TextBox 26"/>
          <p:cNvSpPr txBox="1"/>
          <p:nvPr/>
        </p:nvSpPr>
        <p:spPr>
          <a:xfrm>
            <a:off x="7014820" y="7521419"/>
            <a:ext cx="4781550" cy="438785"/>
          </a:xfrm>
          <a:prstGeom prst="rect">
            <a:avLst/>
          </a:prstGeom>
        </p:spPr>
        <p:txBody>
          <a:bodyPr lIns="0" tIns="0" rIns="0" bIns="0" rtlCol="0" anchor="t">
            <a:spAutoFit/>
          </a:bodyPr>
          <a:lstStyle/>
          <a:p>
            <a:pPr marL="561344" lvl="1" indent="-280672" algn="ctr">
              <a:lnSpc>
                <a:spcPts val="3640"/>
              </a:lnSpc>
              <a:buFont typeface="Arial"/>
              <a:buChar char="•"/>
            </a:pPr>
            <a:r>
              <a:rPr lang="en-US" sz="2600" spc="260">
                <a:solidFill>
                  <a:srgbClr val="E3ECD7"/>
                </a:solidFill>
                <a:latin typeface="Architype Stedelijk"/>
                <a:ea typeface="Architype Stedelijk"/>
                <a:cs typeface="Architype Stedelijk"/>
                <a:sym typeface="Architype Stedelijk"/>
              </a:rPr>
              <a:t>38+ yrs marketing experience</a:t>
            </a:r>
          </a:p>
        </p:txBody>
      </p:sp>
      <p:sp>
        <p:nvSpPr>
          <p:cNvPr id="27" name="TextBox 27"/>
          <p:cNvSpPr txBox="1"/>
          <p:nvPr/>
        </p:nvSpPr>
        <p:spPr>
          <a:xfrm>
            <a:off x="6564987" y="8053548"/>
            <a:ext cx="5681216" cy="438785"/>
          </a:xfrm>
          <a:prstGeom prst="rect">
            <a:avLst/>
          </a:prstGeom>
        </p:spPr>
        <p:txBody>
          <a:bodyPr lIns="0" tIns="0" rIns="0" bIns="0" rtlCol="0" anchor="t">
            <a:spAutoFit/>
          </a:bodyPr>
          <a:lstStyle/>
          <a:p>
            <a:pPr marL="561344" lvl="1" indent="-280672" algn="ctr">
              <a:lnSpc>
                <a:spcPts val="3640"/>
              </a:lnSpc>
              <a:buFont typeface="Arial"/>
              <a:buChar char="•"/>
            </a:pPr>
            <a:r>
              <a:rPr lang="en-US" sz="2600" spc="260">
                <a:solidFill>
                  <a:srgbClr val="E3ECD7"/>
                </a:solidFill>
                <a:latin typeface="Architype Stedelijk"/>
                <a:ea typeface="Architype Stedelijk"/>
                <a:cs typeface="Architype Stedelijk"/>
                <a:sym typeface="Architype Stedelijk"/>
              </a:rPr>
              <a:t>Specialty in working on retro games</a:t>
            </a:r>
          </a:p>
        </p:txBody>
      </p:sp>
      <p:sp>
        <p:nvSpPr>
          <p:cNvPr id="28" name="TextBox 28"/>
          <p:cNvSpPr txBox="1"/>
          <p:nvPr/>
        </p:nvSpPr>
        <p:spPr>
          <a:xfrm>
            <a:off x="12144055" y="8362793"/>
            <a:ext cx="5244510" cy="438785"/>
          </a:xfrm>
          <a:prstGeom prst="rect">
            <a:avLst/>
          </a:prstGeom>
        </p:spPr>
        <p:txBody>
          <a:bodyPr lIns="0" tIns="0" rIns="0" bIns="0" rtlCol="0" anchor="t">
            <a:spAutoFit/>
          </a:bodyPr>
          <a:lstStyle/>
          <a:p>
            <a:pPr marL="561344" lvl="1" indent="-280672" algn="ctr">
              <a:lnSpc>
                <a:spcPts val="3640"/>
              </a:lnSpc>
              <a:buFont typeface="Arial"/>
              <a:buChar char="•"/>
            </a:pPr>
            <a:r>
              <a:rPr lang="en-US" sz="2600" spc="260">
                <a:solidFill>
                  <a:srgbClr val="E3ECD7"/>
                </a:solidFill>
                <a:latin typeface="Architype Stedelijk"/>
                <a:ea typeface="Architype Stedelijk"/>
                <a:cs typeface="Architype Stedelijk"/>
                <a:sym typeface="Architype Stedelijk"/>
              </a:rPr>
              <a:t>Two screen actors guild awards</a:t>
            </a:r>
          </a:p>
        </p:txBody>
      </p:sp>
      <p:sp>
        <p:nvSpPr>
          <p:cNvPr id="29" name="TextBox 29"/>
          <p:cNvSpPr txBox="1"/>
          <p:nvPr/>
        </p:nvSpPr>
        <p:spPr>
          <a:xfrm>
            <a:off x="12023102" y="7602660"/>
            <a:ext cx="5365463" cy="725043"/>
          </a:xfrm>
          <a:prstGeom prst="rect">
            <a:avLst/>
          </a:prstGeom>
        </p:spPr>
        <p:txBody>
          <a:bodyPr lIns="0" tIns="0" rIns="0" bIns="0" rtlCol="0" anchor="t">
            <a:spAutoFit/>
          </a:bodyPr>
          <a:lstStyle/>
          <a:p>
            <a:pPr marL="561344" lvl="1" indent="-280672" algn="ctr">
              <a:lnSpc>
                <a:spcPts val="2886"/>
              </a:lnSpc>
              <a:buFont typeface="Arial"/>
              <a:buChar char="•"/>
            </a:pPr>
            <a:r>
              <a:rPr lang="en-US" sz="2600" spc="260">
                <a:solidFill>
                  <a:srgbClr val="E3ECD7"/>
                </a:solidFill>
                <a:latin typeface="Architype Stedelijk"/>
                <a:ea typeface="Architype Stedelijk"/>
                <a:cs typeface="Architype Stedelijk"/>
                <a:sym typeface="Architype Stedelijk"/>
              </a:rPr>
              <a:t>ran several marketing campaigns for the “marvel rivals” ip</a:t>
            </a:r>
          </a:p>
        </p:txBody>
      </p:sp>
      <p:sp>
        <p:nvSpPr>
          <p:cNvPr id="30" name="TextBox 30"/>
          <p:cNvSpPr txBox="1"/>
          <p:nvPr/>
        </p:nvSpPr>
        <p:spPr>
          <a:xfrm rot="-5400000">
            <a:off x="193346" y="4196708"/>
            <a:ext cx="3841789" cy="580390"/>
          </a:xfrm>
          <a:prstGeom prst="rect">
            <a:avLst/>
          </a:prstGeom>
        </p:spPr>
        <p:txBody>
          <a:bodyPr lIns="0" tIns="0" rIns="0" bIns="0" rtlCol="0" anchor="t">
            <a:spAutoFit/>
          </a:bodyPr>
          <a:lstStyle/>
          <a:p>
            <a:pPr algn="ctr">
              <a:lnSpc>
                <a:spcPts val="4759"/>
              </a:lnSpc>
              <a:spcBef>
                <a:spcPct val="0"/>
              </a:spcBef>
            </a:pPr>
            <a:r>
              <a:rPr lang="en-US" sz="3399" spc="339">
                <a:solidFill>
                  <a:srgbClr val="FF5277"/>
                </a:solidFill>
                <a:latin typeface="Architype Stedelijk"/>
                <a:ea typeface="Architype Stedelijk"/>
                <a:cs typeface="Architype Stedelijk"/>
                <a:sym typeface="Architype Stedelijk"/>
              </a:rPr>
              <a:t>Campaign manager</a:t>
            </a:r>
          </a:p>
        </p:txBody>
      </p:sp>
      <p:sp>
        <p:nvSpPr>
          <p:cNvPr id="31" name="TextBox 31"/>
          <p:cNvSpPr txBox="1"/>
          <p:nvPr/>
        </p:nvSpPr>
        <p:spPr>
          <a:xfrm rot="-5400000">
            <a:off x="4820016" y="4196708"/>
            <a:ext cx="5394709" cy="580390"/>
          </a:xfrm>
          <a:prstGeom prst="rect">
            <a:avLst/>
          </a:prstGeom>
        </p:spPr>
        <p:txBody>
          <a:bodyPr lIns="0" tIns="0" rIns="0" bIns="0" rtlCol="0" anchor="t">
            <a:spAutoFit/>
          </a:bodyPr>
          <a:lstStyle/>
          <a:p>
            <a:pPr algn="ctr">
              <a:lnSpc>
                <a:spcPts val="4759"/>
              </a:lnSpc>
              <a:spcBef>
                <a:spcPct val="0"/>
              </a:spcBef>
            </a:pPr>
            <a:r>
              <a:rPr lang="en-US" sz="3399" spc="339">
                <a:solidFill>
                  <a:srgbClr val="FF5277"/>
                </a:solidFill>
                <a:latin typeface="Architype Stedelijk"/>
                <a:ea typeface="Architype Stedelijk"/>
                <a:cs typeface="Architype Stedelijk"/>
                <a:sym typeface="Architype Stedelijk"/>
              </a:rPr>
              <a:t>Digital marketing manager</a:t>
            </a:r>
          </a:p>
        </p:txBody>
      </p:sp>
      <p:sp>
        <p:nvSpPr>
          <p:cNvPr id="32" name="TextBox 32"/>
          <p:cNvSpPr txBox="1"/>
          <p:nvPr/>
        </p:nvSpPr>
        <p:spPr>
          <a:xfrm rot="-5400000">
            <a:off x="10017542" y="4196708"/>
            <a:ext cx="5394709" cy="580390"/>
          </a:xfrm>
          <a:prstGeom prst="rect">
            <a:avLst/>
          </a:prstGeom>
        </p:spPr>
        <p:txBody>
          <a:bodyPr lIns="0" tIns="0" rIns="0" bIns="0" rtlCol="0" anchor="t">
            <a:spAutoFit/>
          </a:bodyPr>
          <a:lstStyle/>
          <a:p>
            <a:pPr algn="ctr">
              <a:lnSpc>
                <a:spcPts val="4759"/>
              </a:lnSpc>
              <a:spcBef>
                <a:spcPct val="0"/>
              </a:spcBef>
            </a:pPr>
            <a:r>
              <a:rPr lang="en-US" sz="3399" spc="339">
                <a:solidFill>
                  <a:srgbClr val="FF5277"/>
                </a:solidFill>
                <a:latin typeface="Architype Stedelijk"/>
                <a:ea typeface="Architype Stedelijk"/>
                <a:cs typeface="Architype Stedelijk"/>
                <a:sym typeface="Architype Stedelijk"/>
              </a:rPr>
              <a:t>Social marketing manager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2286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848024" y="4749761"/>
            <a:ext cx="2979473" cy="1027918"/>
          </a:xfrm>
          <a:custGeom>
            <a:avLst/>
            <a:gdLst/>
            <a:ahLst/>
            <a:cxnLst/>
            <a:rect l="l" t="t" r="r" b="b"/>
            <a:pathLst>
              <a:path w="2979473" h="1027918">
                <a:moveTo>
                  <a:pt x="0" y="0"/>
                </a:moveTo>
                <a:lnTo>
                  <a:pt x="2979472" y="0"/>
                </a:lnTo>
                <a:lnTo>
                  <a:pt x="2979472" y="1027918"/>
                </a:lnTo>
                <a:lnTo>
                  <a:pt x="0" y="1027918"/>
                </a:lnTo>
                <a:lnTo>
                  <a:pt x="0" y="0"/>
                </a:lnTo>
                <a:close/>
              </a:path>
            </a:pathLst>
          </a:custGeom>
          <a:blipFill>
            <a:blip r:embed="rId13"/>
            <a:stretch>
              <a:fillRect/>
            </a:stretch>
          </a:blipFill>
        </p:spPr>
        <p:txBody>
          <a:bodyPr/>
          <a:lstStyle/>
          <a:p>
            <a:endParaRPr lang="en-US"/>
          </a:p>
        </p:txBody>
      </p:sp>
      <p:sp>
        <p:nvSpPr>
          <p:cNvPr id="12" name="Freeform 12"/>
          <p:cNvSpPr/>
          <p:nvPr/>
        </p:nvSpPr>
        <p:spPr>
          <a:xfrm>
            <a:off x="1848024" y="2670549"/>
            <a:ext cx="2979473" cy="1027918"/>
          </a:xfrm>
          <a:custGeom>
            <a:avLst/>
            <a:gdLst/>
            <a:ahLst/>
            <a:cxnLst/>
            <a:rect l="l" t="t" r="r" b="b"/>
            <a:pathLst>
              <a:path w="2979473" h="1027918">
                <a:moveTo>
                  <a:pt x="0" y="0"/>
                </a:moveTo>
                <a:lnTo>
                  <a:pt x="2979472" y="0"/>
                </a:lnTo>
                <a:lnTo>
                  <a:pt x="2979472" y="1027918"/>
                </a:lnTo>
                <a:lnTo>
                  <a:pt x="0" y="1027918"/>
                </a:lnTo>
                <a:lnTo>
                  <a:pt x="0" y="0"/>
                </a:lnTo>
                <a:close/>
              </a:path>
            </a:pathLst>
          </a:custGeom>
          <a:blipFill>
            <a:blip r:embed="rId13"/>
            <a:stretch>
              <a:fillRect/>
            </a:stretch>
          </a:blipFill>
        </p:spPr>
        <p:txBody>
          <a:bodyPr/>
          <a:lstStyle/>
          <a:p>
            <a:endParaRPr lang="en-US"/>
          </a:p>
        </p:txBody>
      </p:sp>
      <p:sp>
        <p:nvSpPr>
          <p:cNvPr id="13" name="Freeform 13"/>
          <p:cNvSpPr/>
          <p:nvPr/>
        </p:nvSpPr>
        <p:spPr>
          <a:xfrm>
            <a:off x="1848024" y="3711245"/>
            <a:ext cx="2979473" cy="1027918"/>
          </a:xfrm>
          <a:custGeom>
            <a:avLst/>
            <a:gdLst/>
            <a:ahLst/>
            <a:cxnLst/>
            <a:rect l="l" t="t" r="r" b="b"/>
            <a:pathLst>
              <a:path w="2979473" h="1027918">
                <a:moveTo>
                  <a:pt x="0" y="0"/>
                </a:moveTo>
                <a:lnTo>
                  <a:pt x="2979472" y="0"/>
                </a:lnTo>
                <a:lnTo>
                  <a:pt x="2979472" y="1027918"/>
                </a:lnTo>
                <a:lnTo>
                  <a:pt x="0" y="1027918"/>
                </a:lnTo>
                <a:lnTo>
                  <a:pt x="0" y="0"/>
                </a:lnTo>
                <a:close/>
              </a:path>
            </a:pathLst>
          </a:custGeom>
          <a:blipFill>
            <a:blip r:embed="rId13"/>
            <a:stretch>
              <a:fillRect/>
            </a:stretch>
          </a:blipFill>
        </p:spPr>
        <p:txBody>
          <a:bodyPr/>
          <a:lstStyle/>
          <a:p>
            <a:endParaRPr lang="en-US"/>
          </a:p>
        </p:txBody>
      </p:sp>
      <p:sp>
        <p:nvSpPr>
          <p:cNvPr id="14" name="Freeform 14"/>
          <p:cNvSpPr/>
          <p:nvPr/>
        </p:nvSpPr>
        <p:spPr>
          <a:xfrm>
            <a:off x="4910383" y="3113855"/>
            <a:ext cx="2979473" cy="1027918"/>
          </a:xfrm>
          <a:custGeom>
            <a:avLst/>
            <a:gdLst/>
            <a:ahLst/>
            <a:cxnLst/>
            <a:rect l="l" t="t" r="r" b="b"/>
            <a:pathLst>
              <a:path w="2979473" h="1027918">
                <a:moveTo>
                  <a:pt x="0" y="0"/>
                </a:moveTo>
                <a:lnTo>
                  <a:pt x="2979473" y="0"/>
                </a:lnTo>
                <a:lnTo>
                  <a:pt x="2979473" y="1027918"/>
                </a:lnTo>
                <a:lnTo>
                  <a:pt x="0" y="1027918"/>
                </a:lnTo>
                <a:lnTo>
                  <a:pt x="0" y="0"/>
                </a:lnTo>
                <a:close/>
              </a:path>
            </a:pathLst>
          </a:custGeom>
          <a:blipFill>
            <a:blip r:embed="rId13"/>
            <a:stretch>
              <a:fillRect/>
            </a:stretch>
          </a:blipFill>
        </p:spPr>
        <p:txBody>
          <a:bodyPr/>
          <a:lstStyle/>
          <a:p>
            <a:endParaRPr lang="en-US"/>
          </a:p>
        </p:txBody>
      </p:sp>
      <p:sp>
        <p:nvSpPr>
          <p:cNvPr id="15" name="Freeform 15"/>
          <p:cNvSpPr/>
          <p:nvPr/>
        </p:nvSpPr>
        <p:spPr>
          <a:xfrm>
            <a:off x="4921526" y="4235802"/>
            <a:ext cx="2979473" cy="1027918"/>
          </a:xfrm>
          <a:custGeom>
            <a:avLst/>
            <a:gdLst/>
            <a:ahLst/>
            <a:cxnLst/>
            <a:rect l="l" t="t" r="r" b="b"/>
            <a:pathLst>
              <a:path w="2979473" h="1027918">
                <a:moveTo>
                  <a:pt x="0" y="0"/>
                </a:moveTo>
                <a:lnTo>
                  <a:pt x="2979472" y="0"/>
                </a:lnTo>
                <a:lnTo>
                  <a:pt x="2979472" y="1027918"/>
                </a:lnTo>
                <a:lnTo>
                  <a:pt x="0" y="1027918"/>
                </a:lnTo>
                <a:lnTo>
                  <a:pt x="0" y="0"/>
                </a:lnTo>
                <a:close/>
              </a:path>
            </a:pathLst>
          </a:custGeom>
          <a:blipFill>
            <a:blip r:embed="rId13"/>
            <a:stretch>
              <a:fillRect/>
            </a:stretch>
          </a:blipFill>
        </p:spPr>
        <p:txBody>
          <a:bodyPr/>
          <a:lstStyle/>
          <a:p>
            <a:endParaRPr lang="en-US"/>
          </a:p>
        </p:txBody>
      </p:sp>
      <p:sp>
        <p:nvSpPr>
          <p:cNvPr id="16" name="TextBox 16"/>
          <p:cNvSpPr txBox="1"/>
          <p:nvPr/>
        </p:nvSpPr>
        <p:spPr>
          <a:xfrm>
            <a:off x="2371680" y="1813934"/>
            <a:ext cx="5560581" cy="647065"/>
          </a:xfrm>
          <a:prstGeom prst="rect">
            <a:avLst/>
          </a:prstGeom>
        </p:spPr>
        <p:txBody>
          <a:bodyPr lIns="0" tIns="0" rIns="0" bIns="0" rtlCol="0" anchor="t">
            <a:spAutoFit/>
          </a:bodyPr>
          <a:lstStyle/>
          <a:p>
            <a:pPr algn="ctr">
              <a:lnSpc>
                <a:spcPts val="4759"/>
              </a:lnSpc>
              <a:spcBef>
                <a:spcPct val="0"/>
              </a:spcBef>
            </a:pPr>
            <a:r>
              <a:rPr lang="en-US" sz="3399" spc="-95">
                <a:solidFill>
                  <a:srgbClr val="E3ECD7"/>
                </a:solidFill>
                <a:latin typeface="Retropix"/>
                <a:ea typeface="Retropix"/>
                <a:cs typeface="Retropix"/>
                <a:sym typeface="Retropix"/>
              </a:rPr>
              <a:t>Digital, </a:t>
            </a:r>
            <a:r>
              <a:rPr lang="en-US" sz="3399" spc="-95">
                <a:solidFill>
                  <a:srgbClr val="FF5277"/>
                </a:solidFill>
                <a:latin typeface="Retropix"/>
                <a:ea typeface="Retropix"/>
                <a:cs typeface="Retropix"/>
                <a:sym typeface="Retropix"/>
              </a:rPr>
              <a:t>Paid</a:t>
            </a:r>
            <a:r>
              <a:rPr lang="en-US" sz="3399" spc="-95">
                <a:solidFill>
                  <a:srgbClr val="E3ECD7"/>
                </a:solidFill>
                <a:latin typeface="Retropix"/>
                <a:ea typeface="Retropix"/>
                <a:cs typeface="Retropix"/>
                <a:sym typeface="Retropix"/>
              </a:rPr>
              <a:t> </a:t>
            </a:r>
            <a:r>
              <a:rPr lang="en-US" sz="3399" spc="-95">
                <a:solidFill>
                  <a:srgbClr val="FF5277"/>
                </a:solidFill>
                <a:latin typeface="Retropix"/>
                <a:ea typeface="Retropix"/>
                <a:cs typeface="Retropix"/>
                <a:sym typeface="Retropix"/>
              </a:rPr>
              <a:t>Advertisements</a:t>
            </a:r>
          </a:p>
        </p:txBody>
      </p:sp>
      <p:sp>
        <p:nvSpPr>
          <p:cNvPr id="17" name="TextBox 17"/>
          <p:cNvSpPr txBox="1"/>
          <p:nvPr/>
        </p:nvSpPr>
        <p:spPr>
          <a:xfrm>
            <a:off x="2618296" y="2905565"/>
            <a:ext cx="1438929" cy="453390"/>
          </a:xfrm>
          <a:prstGeom prst="rect">
            <a:avLst/>
          </a:prstGeom>
        </p:spPr>
        <p:txBody>
          <a:bodyPr lIns="0" tIns="0" rIns="0" bIns="0" rtlCol="0" anchor="t">
            <a:spAutoFit/>
          </a:bodyPr>
          <a:lstStyle/>
          <a:p>
            <a:pPr algn="l">
              <a:lnSpc>
                <a:spcPts val="3359"/>
              </a:lnSpc>
            </a:pPr>
            <a:r>
              <a:rPr lang="en-US" sz="2400">
                <a:solidFill>
                  <a:srgbClr val="343452"/>
                </a:solidFill>
                <a:latin typeface="Retropix"/>
                <a:ea typeface="Retropix"/>
                <a:cs typeface="Retropix"/>
                <a:sym typeface="Retropix"/>
              </a:rPr>
              <a:t>Facebook</a:t>
            </a:r>
          </a:p>
        </p:txBody>
      </p:sp>
      <p:sp>
        <p:nvSpPr>
          <p:cNvPr id="18" name="TextBox 18"/>
          <p:cNvSpPr txBox="1"/>
          <p:nvPr/>
        </p:nvSpPr>
        <p:spPr>
          <a:xfrm>
            <a:off x="2602988" y="3946261"/>
            <a:ext cx="1469544" cy="453390"/>
          </a:xfrm>
          <a:prstGeom prst="rect">
            <a:avLst/>
          </a:prstGeom>
        </p:spPr>
        <p:txBody>
          <a:bodyPr lIns="0" tIns="0" rIns="0" bIns="0" rtlCol="0" anchor="t">
            <a:spAutoFit/>
          </a:bodyPr>
          <a:lstStyle/>
          <a:p>
            <a:pPr algn="l">
              <a:lnSpc>
                <a:spcPts val="3359"/>
              </a:lnSpc>
            </a:pPr>
            <a:r>
              <a:rPr lang="en-US" sz="2400">
                <a:solidFill>
                  <a:srgbClr val="343452"/>
                </a:solidFill>
                <a:latin typeface="Retropix"/>
                <a:ea typeface="Retropix"/>
                <a:cs typeface="Retropix"/>
                <a:sym typeface="Retropix"/>
              </a:rPr>
              <a:t>Instagram</a:t>
            </a:r>
          </a:p>
        </p:txBody>
      </p:sp>
      <p:sp>
        <p:nvSpPr>
          <p:cNvPr id="19" name="TextBox 19"/>
          <p:cNvSpPr txBox="1"/>
          <p:nvPr/>
        </p:nvSpPr>
        <p:spPr>
          <a:xfrm>
            <a:off x="2771373" y="4984777"/>
            <a:ext cx="1132774" cy="453390"/>
          </a:xfrm>
          <a:prstGeom prst="rect">
            <a:avLst/>
          </a:prstGeom>
        </p:spPr>
        <p:txBody>
          <a:bodyPr lIns="0" tIns="0" rIns="0" bIns="0" rtlCol="0" anchor="t">
            <a:spAutoFit/>
          </a:bodyPr>
          <a:lstStyle/>
          <a:p>
            <a:pPr algn="l">
              <a:lnSpc>
                <a:spcPts val="3359"/>
              </a:lnSpc>
            </a:pPr>
            <a:r>
              <a:rPr lang="en-US" sz="2400">
                <a:solidFill>
                  <a:srgbClr val="343452"/>
                </a:solidFill>
                <a:latin typeface="Retropix"/>
                <a:ea typeface="Retropix"/>
                <a:cs typeface="Retropix"/>
                <a:sym typeface="Retropix"/>
              </a:rPr>
              <a:t>Twitter</a:t>
            </a:r>
          </a:p>
        </p:txBody>
      </p:sp>
      <p:sp>
        <p:nvSpPr>
          <p:cNvPr id="20" name="TextBox 20"/>
          <p:cNvSpPr txBox="1"/>
          <p:nvPr/>
        </p:nvSpPr>
        <p:spPr>
          <a:xfrm>
            <a:off x="5910272" y="3348871"/>
            <a:ext cx="979696" cy="453390"/>
          </a:xfrm>
          <a:prstGeom prst="rect">
            <a:avLst/>
          </a:prstGeom>
        </p:spPr>
        <p:txBody>
          <a:bodyPr lIns="0" tIns="0" rIns="0" bIns="0" rtlCol="0" anchor="t">
            <a:spAutoFit/>
          </a:bodyPr>
          <a:lstStyle/>
          <a:p>
            <a:pPr algn="l">
              <a:lnSpc>
                <a:spcPts val="3359"/>
              </a:lnSpc>
            </a:pPr>
            <a:r>
              <a:rPr lang="en-US" sz="2400">
                <a:solidFill>
                  <a:srgbClr val="343452"/>
                </a:solidFill>
                <a:latin typeface="Retropix"/>
                <a:ea typeface="Retropix"/>
                <a:cs typeface="Retropix"/>
                <a:sym typeface="Retropix"/>
              </a:rPr>
              <a:t>TikTok</a:t>
            </a:r>
          </a:p>
        </p:txBody>
      </p:sp>
      <p:sp>
        <p:nvSpPr>
          <p:cNvPr id="21" name="TextBox 21"/>
          <p:cNvSpPr txBox="1"/>
          <p:nvPr/>
        </p:nvSpPr>
        <p:spPr>
          <a:xfrm>
            <a:off x="5781341" y="4470818"/>
            <a:ext cx="1285851" cy="453390"/>
          </a:xfrm>
          <a:prstGeom prst="rect">
            <a:avLst/>
          </a:prstGeom>
        </p:spPr>
        <p:txBody>
          <a:bodyPr lIns="0" tIns="0" rIns="0" bIns="0" rtlCol="0" anchor="t">
            <a:spAutoFit/>
          </a:bodyPr>
          <a:lstStyle/>
          <a:p>
            <a:pPr algn="l">
              <a:lnSpc>
                <a:spcPts val="3359"/>
              </a:lnSpc>
            </a:pPr>
            <a:r>
              <a:rPr lang="en-US" sz="2400">
                <a:solidFill>
                  <a:srgbClr val="343452"/>
                </a:solidFill>
                <a:latin typeface="Retropix"/>
                <a:ea typeface="Retropix"/>
                <a:cs typeface="Retropix"/>
                <a:sym typeface="Retropix"/>
              </a:rPr>
              <a:t>YouTube</a:t>
            </a:r>
          </a:p>
        </p:txBody>
      </p:sp>
      <p:sp>
        <p:nvSpPr>
          <p:cNvPr id="22" name="Freeform 22"/>
          <p:cNvSpPr/>
          <p:nvPr/>
        </p:nvSpPr>
        <p:spPr>
          <a:xfrm rot="5400000">
            <a:off x="4181586" y="6734885"/>
            <a:ext cx="1161033" cy="869324"/>
          </a:xfrm>
          <a:custGeom>
            <a:avLst/>
            <a:gdLst/>
            <a:ahLst/>
            <a:cxnLst/>
            <a:rect l="l" t="t" r="r" b="b"/>
            <a:pathLst>
              <a:path w="1161033" h="869324">
                <a:moveTo>
                  <a:pt x="0" y="0"/>
                </a:moveTo>
                <a:lnTo>
                  <a:pt x="1161033" y="0"/>
                </a:lnTo>
                <a:lnTo>
                  <a:pt x="1161033" y="869324"/>
                </a:lnTo>
                <a:lnTo>
                  <a:pt x="0" y="869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3"/>
          <p:cNvSpPr txBox="1"/>
          <p:nvPr/>
        </p:nvSpPr>
        <p:spPr>
          <a:xfrm>
            <a:off x="1028700" y="1142483"/>
            <a:ext cx="3615630"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Marketing Methods</a:t>
            </a:r>
          </a:p>
        </p:txBody>
      </p:sp>
      <p:sp>
        <p:nvSpPr>
          <p:cNvPr id="24" name="TextBox 24"/>
          <p:cNvSpPr txBox="1"/>
          <p:nvPr/>
        </p:nvSpPr>
        <p:spPr>
          <a:xfrm>
            <a:off x="2148133" y="7854839"/>
            <a:ext cx="5524500" cy="1123950"/>
          </a:xfrm>
          <a:prstGeom prst="rect">
            <a:avLst/>
          </a:prstGeom>
        </p:spPr>
        <p:txBody>
          <a:bodyPr lIns="0" tIns="0" rIns="0" bIns="0" rtlCol="0" anchor="t">
            <a:spAutoFit/>
          </a:bodyPr>
          <a:lstStyle/>
          <a:p>
            <a:pPr algn="ctr">
              <a:lnSpc>
                <a:spcPts val="4200"/>
              </a:lnSpc>
            </a:pPr>
            <a:r>
              <a:rPr lang="en-US" sz="3000">
                <a:solidFill>
                  <a:srgbClr val="E3ECD7"/>
                </a:solidFill>
                <a:latin typeface="Retropix"/>
                <a:ea typeface="Retropix"/>
                <a:cs typeface="Retropix"/>
                <a:sym typeface="Retropix"/>
              </a:rPr>
              <a:t>With the help of </a:t>
            </a:r>
            <a:r>
              <a:rPr lang="en-US" sz="3000">
                <a:solidFill>
                  <a:srgbClr val="FF5277"/>
                </a:solidFill>
                <a:latin typeface="Retropix"/>
                <a:ea typeface="Retropix"/>
                <a:cs typeface="Retropix"/>
                <a:sym typeface="Retropix"/>
              </a:rPr>
              <a:t>UGC Ads </a:t>
            </a:r>
          </a:p>
          <a:p>
            <a:pPr algn="ctr">
              <a:lnSpc>
                <a:spcPts val="4200"/>
              </a:lnSpc>
            </a:pPr>
            <a:r>
              <a:rPr lang="en-US" sz="3000">
                <a:solidFill>
                  <a:srgbClr val="E3ECD7"/>
                </a:solidFill>
                <a:latin typeface="Retropix"/>
                <a:ea typeface="Retropix"/>
                <a:cs typeface="Retropix"/>
                <a:sym typeface="Retropix"/>
              </a:rPr>
              <a:t>sourced by creators on Fiverr</a:t>
            </a:r>
          </a:p>
        </p:txBody>
      </p:sp>
      <p:sp>
        <p:nvSpPr>
          <p:cNvPr id="25" name="TextBox 25"/>
          <p:cNvSpPr txBox="1"/>
          <p:nvPr/>
        </p:nvSpPr>
        <p:spPr>
          <a:xfrm>
            <a:off x="8811369" y="3540872"/>
            <a:ext cx="7940606" cy="2724150"/>
          </a:xfrm>
          <a:prstGeom prst="rect">
            <a:avLst/>
          </a:prstGeom>
        </p:spPr>
        <p:txBody>
          <a:bodyPr lIns="0" tIns="0" rIns="0" bIns="0" rtlCol="0" anchor="t">
            <a:spAutoFit/>
          </a:bodyPr>
          <a:lstStyle/>
          <a:p>
            <a:pPr algn="ctr">
              <a:lnSpc>
                <a:spcPts val="4200"/>
              </a:lnSpc>
            </a:pPr>
            <a:r>
              <a:rPr lang="en-US" sz="3000">
                <a:solidFill>
                  <a:srgbClr val="E3ECD7"/>
                </a:solidFill>
                <a:latin typeface="Retropix"/>
                <a:ea typeface="Retropix"/>
                <a:cs typeface="Retropix"/>
                <a:sym typeface="Retropix"/>
              </a:rPr>
              <a:t>In addition to:</a:t>
            </a:r>
          </a:p>
          <a:p>
            <a:pPr marL="647702" lvl="1" indent="-323851" algn="l">
              <a:lnSpc>
                <a:spcPts val="4200"/>
              </a:lnSpc>
              <a:buFont typeface="Arial"/>
              <a:buChar char="•"/>
            </a:pPr>
            <a:r>
              <a:rPr lang="en-US" sz="3000">
                <a:solidFill>
                  <a:srgbClr val="FF5277"/>
                </a:solidFill>
                <a:latin typeface="Retropix"/>
                <a:ea typeface="Retropix"/>
                <a:cs typeface="Retropix"/>
                <a:sym typeface="Retropix"/>
              </a:rPr>
              <a:t>Organic Content</a:t>
            </a:r>
            <a:r>
              <a:rPr lang="en-US" sz="3000">
                <a:solidFill>
                  <a:srgbClr val="E3ECD7"/>
                </a:solidFill>
                <a:latin typeface="Retropix"/>
                <a:ea typeface="Retropix"/>
                <a:cs typeface="Retropix"/>
                <a:sym typeface="Retropix"/>
              </a:rPr>
              <a:t> on Sluggerpunk Socials</a:t>
            </a:r>
          </a:p>
          <a:p>
            <a:pPr marL="647702" lvl="1" indent="-323851" algn="l">
              <a:lnSpc>
                <a:spcPts val="4200"/>
              </a:lnSpc>
              <a:buFont typeface="Arial"/>
              <a:buChar char="•"/>
            </a:pPr>
            <a:r>
              <a:rPr lang="en-US" sz="3000">
                <a:solidFill>
                  <a:srgbClr val="E3ECD7"/>
                </a:solidFill>
                <a:latin typeface="Retropix"/>
                <a:ea typeface="Retropix"/>
                <a:cs typeface="Retropix"/>
                <a:sym typeface="Retropix"/>
              </a:rPr>
              <a:t>Strategic </a:t>
            </a:r>
            <a:r>
              <a:rPr lang="en-US" sz="3000">
                <a:solidFill>
                  <a:srgbClr val="FF5277"/>
                </a:solidFill>
                <a:latin typeface="Retropix"/>
                <a:ea typeface="Retropix"/>
                <a:cs typeface="Retropix"/>
                <a:sym typeface="Retropix"/>
              </a:rPr>
              <a:t>Influencers</a:t>
            </a:r>
            <a:r>
              <a:rPr lang="en-US" sz="3000">
                <a:solidFill>
                  <a:srgbClr val="E3ECD7"/>
                </a:solidFill>
                <a:latin typeface="Retropix"/>
                <a:ea typeface="Retropix"/>
                <a:cs typeface="Retropix"/>
                <a:sym typeface="Retropix"/>
              </a:rPr>
              <a:t> and </a:t>
            </a:r>
          </a:p>
          <a:p>
            <a:pPr marL="647702" lvl="1" indent="-323851" algn="l">
              <a:lnSpc>
                <a:spcPts val="4200"/>
              </a:lnSpc>
              <a:buFont typeface="Arial"/>
              <a:buChar char="•"/>
            </a:pPr>
            <a:r>
              <a:rPr lang="en-US" sz="3000">
                <a:solidFill>
                  <a:srgbClr val="E3ECD7"/>
                </a:solidFill>
                <a:latin typeface="Retropix"/>
                <a:ea typeface="Retropix"/>
                <a:cs typeface="Retropix"/>
                <a:sym typeface="Retropix"/>
              </a:rPr>
              <a:t>a whole ton of </a:t>
            </a:r>
            <a:r>
              <a:rPr lang="en-US" sz="3000">
                <a:solidFill>
                  <a:srgbClr val="FF5277"/>
                </a:solidFill>
                <a:latin typeface="Retropix"/>
                <a:ea typeface="Retropix"/>
                <a:cs typeface="Retropix"/>
                <a:sym typeface="Retropix"/>
              </a:rPr>
              <a:t>Giveaway Contests</a:t>
            </a:r>
          </a:p>
          <a:p>
            <a:pPr marL="647702" lvl="1" indent="-323851" algn="l">
              <a:lnSpc>
                <a:spcPts val="4200"/>
              </a:lnSpc>
              <a:buFont typeface="Arial"/>
              <a:buChar char="•"/>
            </a:pPr>
            <a:r>
              <a:rPr lang="en-US" sz="3000">
                <a:solidFill>
                  <a:srgbClr val="FF5277"/>
                </a:solidFill>
                <a:latin typeface="Retropix"/>
                <a:ea typeface="Retropix"/>
                <a:cs typeface="Retropix"/>
                <a:sym typeface="Retropix"/>
              </a:rPr>
              <a:t>Events !</a:t>
            </a:r>
          </a:p>
        </p:txBody>
      </p:sp>
      <p:sp>
        <p:nvSpPr>
          <p:cNvPr id="26" name="Freeform 26"/>
          <p:cNvSpPr/>
          <p:nvPr/>
        </p:nvSpPr>
        <p:spPr>
          <a:xfrm>
            <a:off x="13812100" y="7249865"/>
            <a:ext cx="2569335" cy="2584907"/>
          </a:xfrm>
          <a:custGeom>
            <a:avLst/>
            <a:gdLst/>
            <a:ahLst/>
            <a:cxnLst/>
            <a:rect l="l" t="t" r="r" b="b"/>
            <a:pathLst>
              <a:path w="2569335" h="2584907">
                <a:moveTo>
                  <a:pt x="0" y="0"/>
                </a:moveTo>
                <a:lnTo>
                  <a:pt x="2569335" y="0"/>
                </a:lnTo>
                <a:lnTo>
                  <a:pt x="2569335" y="2584907"/>
                </a:lnTo>
                <a:lnTo>
                  <a:pt x="0" y="2584907"/>
                </a:lnTo>
                <a:lnTo>
                  <a:pt x="0" y="0"/>
                </a:lnTo>
                <a:close/>
              </a:path>
            </a:pathLst>
          </a:custGeom>
          <a:blipFill>
            <a:blip r:embed="rId16"/>
            <a:stretch>
              <a:fillRect/>
            </a:stretch>
          </a:blipFill>
        </p:spPr>
        <p:txBody>
          <a:bodyPr/>
          <a:lstStyle/>
          <a:p>
            <a:endParaRPr lang="en-US"/>
          </a:p>
        </p:txBody>
      </p:sp>
      <p:sp>
        <p:nvSpPr>
          <p:cNvPr id="27" name="TextBox 27"/>
          <p:cNvSpPr txBox="1"/>
          <p:nvPr/>
        </p:nvSpPr>
        <p:spPr>
          <a:xfrm>
            <a:off x="2110040" y="5891979"/>
            <a:ext cx="5339829" cy="458927"/>
          </a:xfrm>
          <a:prstGeom prst="rect">
            <a:avLst/>
          </a:prstGeom>
        </p:spPr>
        <p:txBody>
          <a:bodyPr lIns="0" tIns="0" rIns="0" bIns="0" rtlCol="0" anchor="t">
            <a:spAutoFit/>
          </a:bodyPr>
          <a:lstStyle/>
          <a:p>
            <a:pPr algn="ctr">
              <a:lnSpc>
                <a:spcPts val="3845"/>
              </a:lnSpc>
            </a:pPr>
            <a:r>
              <a:rPr lang="en-US" sz="2403" u="sng" spc="240">
                <a:solidFill>
                  <a:srgbClr val="F2FFE9"/>
                </a:solidFill>
                <a:latin typeface="Architype Stedelijk"/>
                <a:ea typeface="Architype Stedelijk"/>
                <a:cs typeface="Architype Stedelijk"/>
                <a:sym typeface="Architype Stedelijk"/>
              </a:rPr>
              <a:t>retargeting</a:t>
            </a:r>
            <a:r>
              <a:rPr lang="en-US" sz="2403" spc="240">
                <a:solidFill>
                  <a:srgbClr val="F2FFE9"/>
                </a:solidFill>
                <a:latin typeface="Architype Stedelijk"/>
                <a:ea typeface="Architype Stedelijk"/>
                <a:cs typeface="Architype Stedelijk"/>
                <a:sym typeface="Architype Stedelijk"/>
              </a:rPr>
              <a:t> and </a:t>
            </a:r>
            <a:r>
              <a:rPr lang="en-US" sz="2403" u="sng" spc="240">
                <a:solidFill>
                  <a:srgbClr val="F2FFE9"/>
                </a:solidFill>
                <a:latin typeface="Architype Stedelijk"/>
                <a:ea typeface="Architype Stedelijk"/>
                <a:cs typeface="Architype Stedelijk"/>
                <a:sym typeface="Architype Stedelijk"/>
              </a:rPr>
              <a:t>A/B testing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890127" y="2123349"/>
            <a:ext cx="6783976" cy="6801151"/>
          </a:xfrm>
          <a:custGeom>
            <a:avLst/>
            <a:gdLst/>
            <a:ahLst/>
            <a:cxnLst/>
            <a:rect l="l" t="t" r="r" b="b"/>
            <a:pathLst>
              <a:path w="6783976" h="6801151">
                <a:moveTo>
                  <a:pt x="0" y="0"/>
                </a:moveTo>
                <a:lnTo>
                  <a:pt x="6783976" y="0"/>
                </a:lnTo>
                <a:lnTo>
                  <a:pt x="6783976" y="6801150"/>
                </a:lnTo>
                <a:lnTo>
                  <a:pt x="0" y="6801150"/>
                </a:lnTo>
                <a:lnTo>
                  <a:pt x="0" y="0"/>
                </a:lnTo>
                <a:close/>
              </a:path>
            </a:pathLst>
          </a:custGeom>
          <a:blipFill>
            <a:blip r:embed="rId13"/>
            <a:stretch>
              <a:fillRect/>
            </a:stretch>
          </a:blipFill>
          <a:ln w="76200" cap="sq">
            <a:solidFill>
              <a:srgbClr val="FF5277"/>
            </a:solidFill>
            <a:prstDash val="solid"/>
            <a:miter/>
          </a:ln>
        </p:spPr>
        <p:txBody>
          <a:bodyPr/>
          <a:lstStyle/>
          <a:p>
            <a:endParaRPr lang="en-US"/>
          </a:p>
        </p:txBody>
      </p:sp>
      <p:sp>
        <p:nvSpPr>
          <p:cNvPr id="12" name="TextBox 12"/>
          <p:cNvSpPr txBox="1"/>
          <p:nvPr/>
        </p:nvSpPr>
        <p:spPr>
          <a:xfrm>
            <a:off x="1028700" y="1142483"/>
            <a:ext cx="3121819"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Organic Content</a:t>
            </a:r>
          </a:p>
        </p:txBody>
      </p:sp>
      <p:sp>
        <p:nvSpPr>
          <p:cNvPr id="13" name="AutoShape 13"/>
          <p:cNvSpPr/>
          <p:nvPr/>
        </p:nvSpPr>
        <p:spPr>
          <a:xfrm flipV="1">
            <a:off x="10462009" y="1888233"/>
            <a:ext cx="0" cy="1877592"/>
          </a:xfrm>
          <a:prstGeom prst="line">
            <a:avLst/>
          </a:prstGeom>
          <a:ln w="133350" cap="rnd">
            <a:solidFill>
              <a:srgbClr val="FFAD6D"/>
            </a:solidFill>
            <a:prstDash val="solid"/>
            <a:headEnd type="none" w="sm" len="sm"/>
            <a:tailEnd type="diamond" w="lg" len="lg"/>
          </a:ln>
        </p:spPr>
        <p:txBody>
          <a:bodyPr/>
          <a:lstStyle/>
          <a:p>
            <a:endParaRPr lang="en-US"/>
          </a:p>
        </p:txBody>
      </p:sp>
      <p:sp>
        <p:nvSpPr>
          <p:cNvPr id="14" name="AutoShape 14"/>
          <p:cNvSpPr/>
          <p:nvPr/>
        </p:nvSpPr>
        <p:spPr>
          <a:xfrm>
            <a:off x="10462009" y="3702874"/>
            <a:ext cx="0" cy="1644460"/>
          </a:xfrm>
          <a:prstGeom prst="line">
            <a:avLst/>
          </a:prstGeom>
          <a:ln w="133350" cap="rnd">
            <a:solidFill>
              <a:srgbClr val="FFAD6D"/>
            </a:solidFill>
            <a:prstDash val="solid"/>
            <a:headEnd type="none" w="sm" len="sm"/>
            <a:tailEnd type="diamond" w="lg" len="lg"/>
          </a:ln>
        </p:spPr>
        <p:txBody>
          <a:bodyPr/>
          <a:lstStyle/>
          <a:p>
            <a:endParaRPr lang="en-US"/>
          </a:p>
        </p:txBody>
      </p:sp>
      <p:grpSp>
        <p:nvGrpSpPr>
          <p:cNvPr id="15" name="Group 15"/>
          <p:cNvGrpSpPr/>
          <p:nvPr/>
        </p:nvGrpSpPr>
        <p:grpSpPr>
          <a:xfrm rot="-5400000">
            <a:off x="12774375" y="25074"/>
            <a:ext cx="1680918" cy="5407236"/>
            <a:chOff x="0" y="0"/>
            <a:chExt cx="597301" cy="1921420"/>
          </a:xfrm>
        </p:grpSpPr>
        <p:sp>
          <p:nvSpPr>
            <p:cNvPr id="16" name="Freeform 16"/>
            <p:cNvSpPr/>
            <p:nvPr/>
          </p:nvSpPr>
          <p:spPr>
            <a:xfrm>
              <a:off x="0" y="0"/>
              <a:ext cx="597301" cy="1921420"/>
            </a:xfrm>
            <a:custGeom>
              <a:avLst/>
              <a:gdLst/>
              <a:ahLst/>
              <a:cxnLst/>
              <a:rect l="l" t="t" r="r" b="b"/>
              <a:pathLst>
                <a:path w="597301" h="1921420">
                  <a:moveTo>
                    <a:pt x="199208" y="1902351"/>
                  </a:moveTo>
                  <a:cubicBezTo>
                    <a:pt x="229830" y="1913865"/>
                    <a:pt x="264644" y="1921420"/>
                    <a:pt x="298812" y="1921420"/>
                  </a:cubicBezTo>
                  <a:cubicBezTo>
                    <a:pt x="332981" y="1921420"/>
                    <a:pt x="365860" y="1914943"/>
                    <a:pt x="396159" y="1903430"/>
                  </a:cubicBezTo>
                  <a:cubicBezTo>
                    <a:pt x="396805" y="1903070"/>
                    <a:pt x="397449" y="1903070"/>
                    <a:pt x="398093" y="1902711"/>
                  </a:cubicBezTo>
                  <a:cubicBezTo>
                    <a:pt x="511880" y="1856655"/>
                    <a:pt x="595690" y="1735042"/>
                    <a:pt x="597301" y="1568293"/>
                  </a:cubicBezTo>
                  <a:lnTo>
                    <a:pt x="597301" y="0"/>
                  </a:lnTo>
                  <a:lnTo>
                    <a:pt x="0" y="0"/>
                  </a:lnTo>
                  <a:lnTo>
                    <a:pt x="0" y="1567129"/>
                  </a:lnTo>
                  <a:cubicBezTo>
                    <a:pt x="1612" y="1735760"/>
                    <a:pt x="84132" y="1857376"/>
                    <a:pt x="199208" y="1902351"/>
                  </a:cubicBezTo>
                  <a:close/>
                </a:path>
              </a:pathLst>
            </a:custGeom>
            <a:solidFill>
              <a:srgbClr val="FFAD6D"/>
            </a:solidFill>
          </p:spPr>
          <p:txBody>
            <a:bodyPr/>
            <a:lstStyle/>
            <a:p>
              <a:endParaRPr lang="en-US"/>
            </a:p>
          </p:txBody>
        </p:sp>
        <p:sp>
          <p:nvSpPr>
            <p:cNvPr id="17" name="TextBox 17"/>
            <p:cNvSpPr txBox="1"/>
            <p:nvPr/>
          </p:nvSpPr>
          <p:spPr>
            <a:xfrm>
              <a:off x="0" y="38100"/>
              <a:ext cx="597301" cy="1756320"/>
            </a:xfrm>
            <a:prstGeom prst="rect">
              <a:avLst/>
            </a:prstGeom>
          </p:spPr>
          <p:txBody>
            <a:bodyPr lIns="50800" tIns="50800" rIns="50800" bIns="50800" rtlCol="0" anchor="ctr"/>
            <a:lstStyle/>
            <a:p>
              <a:pPr algn="ctr">
                <a:lnSpc>
                  <a:spcPts val="1439"/>
                </a:lnSpc>
              </a:pPr>
              <a:endParaRPr/>
            </a:p>
          </p:txBody>
        </p:sp>
      </p:grpSp>
      <p:grpSp>
        <p:nvGrpSpPr>
          <p:cNvPr id="18" name="Group 18"/>
          <p:cNvGrpSpPr/>
          <p:nvPr/>
        </p:nvGrpSpPr>
        <p:grpSpPr>
          <a:xfrm rot="-5400000">
            <a:off x="12801477" y="1821486"/>
            <a:ext cx="1644460" cy="5407236"/>
            <a:chOff x="0" y="0"/>
            <a:chExt cx="584346" cy="1921420"/>
          </a:xfrm>
        </p:grpSpPr>
        <p:sp>
          <p:nvSpPr>
            <p:cNvPr id="19" name="Freeform 19"/>
            <p:cNvSpPr/>
            <p:nvPr/>
          </p:nvSpPr>
          <p:spPr>
            <a:xfrm>
              <a:off x="0" y="0"/>
              <a:ext cx="584346" cy="1921420"/>
            </a:xfrm>
            <a:custGeom>
              <a:avLst/>
              <a:gdLst/>
              <a:ahLst/>
              <a:cxnLst/>
              <a:rect l="l" t="t" r="r" b="b"/>
              <a:pathLst>
                <a:path w="584346" h="1921420">
                  <a:moveTo>
                    <a:pt x="194887" y="1902351"/>
                  </a:moveTo>
                  <a:cubicBezTo>
                    <a:pt x="224845" y="1913865"/>
                    <a:pt x="258904" y="1921420"/>
                    <a:pt x="292330" y="1921420"/>
                  </a:cubicBezTo>
                  <a:cubicBezTo>
                    <a:pt x="325758" y="1921420"/>
                    <a:pt x="357924" y="1914943"/>
                    <a:pt x="387567" y="1903430"/>
                  </a:cubicBezTo>
                  <a:cubicBezTo>
                    <a:pt x="388198" y="1903070"/>
                    <a:pt x="388828" y="1903070"/>
                    <a:pt x="389459" y="1902711"/>
                  </a:cubicBezTo>
                  <a:cubicBezTo>
                    <a:pt x="500778" y="1856655"/>
                    <a:pt x="582770" y="1735042"/>
                    <a:pt x="584346" y="1568293"/>
                  </a:cubicBezTo>
                  <a:lnTo>
                    <a:pt x="584346" y="0"/>
                  </a:lnTo>
                  <a:lnTo>
                    <a:pt x="0" y="0"/>
                  </a:lnTo>
                  <a:lnTo>
                    <a:pt x="0" y="1567129"/>
                  </a:lnTo>
                  <a:cubicBezTo>
                    <a:pt x="1577" y="1735760"/>
                    <a:pt x="82307" y="1857376"/>
                    <a:pt x="194887" y="1902351"/>
                  </a:cubicBezTo>
                  <a:close/>
                </a:path>
              </a:pathLst>
            </a:custGeom>
            <a:solidFill>
              <a:srgbClr val="FFAD6D"/>
            </a:solidFill>
          </p:spPr>
          <p:txBody>
            <a:bodyPr/>
            <a:lstStyle/>
            <a:p>
              <a:endParaRPr lang="en-US"/>
            </a:p>
          </p:txBody>
        </p:sp>
        <p:sp>
          <p:nvSpPr>
            <p:cNvPr id="20" name="TextBox 20"/>
            <p:cNvSpPr txBox="1"/>
            <p:nvPr/>
          </p:nvSpPr>
          <p:spPr>
            <a:xfrm>
              <a:off x="0" y="38100"/>
              <a:ext cx="584346" cy="1756320"/>
            </a:xfrm>
            <a:prstGeom prst="rect">
              <a:avLst/>
            </a:prstGeom>
          </p:spPr>
          <p:txBody>
            <a:bodyPr lIns="50800" tIns="50800" rIns="50800" bIns="50800" rtlCol="0" anchor="ctr"/>
            <a:lstStyle/>
            <a:p>
              <a:pPr algn="ctr">
                <a:lnSpc>
                  <a:spcPts val="1439"/>
                </a:lnSpc>
              </a:pPr>
              <a:endParaRPr/>
            </a:p>
          </p:txBody>
        </p:sp>
      </p:grpSp>
      <p:sp>
        <p:nvSpPr>
          <p:cNvPr id="21" name="Freeform 21"/>
          <p:cNvSpPr/>
          <p:nvPr/>
        </p:nvSpPr>
        <p:spPr>
          <a:xfrm>
            <a:off x="14419711" y="2568699"/>
            <a:ext cx="1866349" cy="1857155"/>
          </a:xfrm>
          <a:custGeom>
            <a:avLst/>
            <a:gdLst/>
            <a:ahLst/>
            <a:cxnLst/>
            <a:rect l="l" t="t" r="r" b="b"/>
            <a:pathLst>
              <a:path w="1866349" h="1857155">
                <a:moveTo>
                  <a:pt x="0" y="0"/>
                </a:moveTo>
                <a:lnTo>
                  <a:pt x="1866349" y="0"/>
                </a:lnTo>
                <a:lnTo>
                  <a:pt x="1866349" y="1857155"/>
                </a:lnTo>
                <a:lnTo>
                  <a:pt x="0" y="1857155"/>
                </a:lnTo>
                <a:lnTo>
                  <a:pt x="0" y="0"/>
                </a:lnTo>
                <a:close/>
              </a:path>
            </a:pathLst>
          </a:custGeom>
          <a:blipFill>
            <a:blip r:embed="rId14"/>
            <a:stretch>
              <a:fillRect/>
            </a:stretch>
          </a:blipFill>
        </p:spPr>
        <p:txBody>
          <a:bodyPr/>
          <a:lstStyle/>
          <a:p>
            <a:endParaRPr lang="en-US"/>
          </a:p>
        </p:txBody>
      </p:sp>
      <p:sp>
        <p:nvSpPr>
          <p:cNvPr id="22" name="TextBox 22"/>
          <p:cNvSpPr txBox="1"/>
          <p:nvPr/>
        </p:nvSpPr>
        <p:spPr>
          <a:xfrm>
            <a:off x="11252769" y="1974794"/>
            <a:ext cx="3166942" cy="418492"/>
          </a:xfrm>
          <a:prstGeom prst="rect">
            <a:avLst/>
          </a:prstGeom>
        </p:spPr>
        <p:txBody>
          <a:bodyPr lIns="0" tIns="0" rIns="0" bIns="0" rtlCol="0" anchor="t">
            <a:spAutoFit/>
          </a:bodyPr>
          <a:lstStyle/>
          <a:p>
            <a:pPr algn="l">
              <a:lnSpc>
                <a:spcPts val="3376"/>
              </a:lnSpc>
            </a:pPr>
            <a:r>
              <a:rPr lang="en-US" sz="2411" b="1" spc="159">
                <a:solidFill>
                  <a:srgbClr val="000000"/>
                </a:solidFill>
                <a:latin typeface="Mardoto Heavy"/>
                <a:ea typeface="Mardoto Heavy"/>
                <a:cs typeface="Mardoto Heavy"/>
                <a:sym typeface="Mardoto Heavy"/>
              </a:rPr>
              <a:t>BUILDS</a:t>
            </a:r>
          </a:p>
        </p:txBody>
      </p:sp>
      <p:sp>
        <p:nvSpPr>
          <p:cNvPr id="23" name="TextBox 23"/>
          <p:cNvSpPr txBox="1"/>
          <p:nvPr/>
        </p:nvSpPr>
        <p:spPr>
          <a:xfrm>
            <a:off x="11252769" y="3847331"/>
            <a:ext cx="3519864" cy="396443"/>
          </a:xfrm>
          <a:prstGeom prst="rect">
            <a:avLst/>
          </a:prstGeom>
        </p:spPr>
        <p:txBody>
          <a:bodyPr lIns="0" tIns="0" rIns="0" bIns="0" rtlCol="0" anchor="t">
            <a:spAutoFit/>
          </a:bodyPr>
          <a:lstStyle/>
          <a:p>
            <a:pPr algn="l">
              <a:lnSpc>
                <a:spcPts val="3111"/>
              </a:lnSpc>
            </a:pPr>
            <a:r>
              <a:rPr lang="en-US" sz="2411" b="1" spc="159">
                <a:solidFill>
                  <a:srgbClr val="000000"/>
                </a:solidFill>
                <a:latin typeface="Mardoto Heavy"/>
                <a:ea typeface="Mardoto Heavy"/>
                <a:cs typeface="Mardoto Heavy"/>
                <a:sym typeface="Mardoto Heavy"/>
              </a:rPr>
              <a:t>ACHIEVEMENTS</a:t>
            </a:r>
          </a:p>
        </p:txBody>
      </p:sp>
      <p:sp>
        <p:nvSpPr>
          <p:cNvPr id="24" name="TextBox 24"/>
          <p:cNvSpPr txBox="1"/>
          <p:nvPr/>
        </p:nvSpPr>
        <p:spPr>
          <a:xfrm>
            <a:off x="11225501" y="2418502"/>
            <a:ext cx="3194210" cy="1021442"/>
          </a:xfrm>
          <a:prstGeom prst="rect">
            <a:avLst/>
          </a:prstGeom>
        </p:spPr>
        <p:txBody>
          <a:bodyPr lIns="0" tIns="0" rIns="0" bIns="0" rtlCol="0" anchor="t">
            <a:spAutoFit/>
          </a:bodyPr>
          <a:lstStyle/>
          <a:p>
            <a:pPr algn="l">
              <a:lnSpc>
                <a:spcPts val="1975"/>
              </a:lnSpc>
              <a:spcBef>
                <a:spcPct val="0"/>
              </a:spcBef>
            </a:pPr>
            <a:r>
              <a:rPr lang="en-US" sz="1410" dirty="0">
                <a:solidFill>
                  <a:srgbClr val="000000"/>
                </a:solidFill>
                <a:latin typeface="Agrandir"/>
                <a:ea typeface="Agrandir"/>
                <a:cs typeface="Agrandir"/>
                <a:sym typeface="Agrandir"/>
              </a:rPr>
              <a:t>Unique builds with in-game items that allow for different levels of difficulty or power levels can be an interest in players wanting a challenge.</a:t>
            </a:r>
          </a:p>
        </p:txBody>
      </p:sp>
      <p:sp>
        <p:nvSpPr>
          <p:cNvPr id="25" name="TextBox 25"/>
          <p:cNvSpPr txBox="1"/>
          <p:nvPr/>
        </p:nvSpPr>
        <p:spPr>
          <a:xfrm>
            <a:off x="11216583" y="4268217"/>
            <a:ext cx="4239733" cy="1021442"/>
          </a:xfrm>
          <a:prstGeom prst="rect">
            <a:avLst/>
          </a:prstGeom>
        </p:spPr>
        <p:txBody>
          <a:bodyPr lIns="0" tIns="0" rIns="0" bIns="0" rtlCol="0" anchor="t">
            <a:spAutoFit/>
          </a:bodyPr>
          <a:lstStyle/>
          <a:p>
            <a:pPr algn="l">
              <a:lnSpc>
                <a:spcPts val="1975"/>
              </a:lnSpc>
              <a:spcBef>
                <a:spcPct val="0"/>
              </a:spcBef>
            </a:pPr>
            <a:r>
              <a:rPr lang="en-US" sz="1410">
                <a:solidFill>
                  <a:srgbClr val="000000"/>
                </a:solidFill>
                <a:latin typeface="Agrandir"/>
                <a:ea typeface="Agrandir"/>
                <a:cs typeface="Agrandir"/>
                <a:sym typeface="Agrandir"/>
              </a:rPr>
              <a:t>Talking about milestone levels, bosses, or unlocks in the game. The game features a total of 24 Steam Achievements for achievement hunters and completionists to acquire.</a:t>
            </a:r>
          </a:p>
        </p:txBody>
      </p:sp>
      <p:sp>
        <p:nvSpPr>
          <p:cNvPr id="26" name="TextBox 26"/>
          <p:cNvSpPr txBox="1"/>
          <p:nvPr/>
        </p:nvSpPr>
        <p:spPr>
          <a:xfrm rot="-5400000">
            <a:off x="8037880" y="3395098"/>
            <a:ext cx="3794885" cy="348106"/>
          </a:xfrm>
          <a:prstGeom prst="rect">
            <a:avLst/>
          </a:prstGeom>
        </p:spPr>
        <p:txBody>
          <a:bodyPr lIns="0" tIns="0" rIns="0" bIns="0" rtlCol="0" anchor="t">
            <a:spAutoFit/>
          </a:bodyPr>
          <a:lstStyle/>
          <a:p>
            <a:pPr algn="ctr">
              <a:lnSpc>
                <a:spcPts val="2701"/>
              </a:lnSpc>
            </a:pPr>
            <a:r>
              <a:rPr lang="en-US" sz="1929" b="1" spc="127">
                <a:solidFill>
                  <a:srgbClr val="F2FFE9"/>
                </a:solidFill>
                <a:latin typeface="Mardoto Heavy"/>
                <a:ea typeface="Mardoto Heavy"/>
                <a:cs typeface="Mardoto Heavy"/>
                <a:sym typeface="Mardoto Heavy"/>
              </a:rPr>
              <a:t>BUILDS &amp; SCORES</a:t>
            </a:r>
          </a:p>
        </p:txBody>
      </p:sp>
      <p:sp>
        <p:nvSpPr>
          <p:cNvPr id="27" name="AutoShape 27"/>
          <p:cNvSpPr/>
          <p:nvPr/>
        </p:nvSpPr>
        <p:spPr>
          <a:xfrm flipV="1">
            <a:off x="10430032" y="5558484"/>
            <a:ext cx="0" cy="1877592"/>
          </a:xfrm>
          <a:prstGeom prst="line">
            <a:avLst/>
          </a:prstGeom>
          <a:ln w="133350" cap="rnd">
            <a:solidFill>
              <a:srgbClr val="CF453A"/>
            </a:solidFill>
            <a:prstDash val="solid"/>
            <a:headEnd type="none" w="sm" len="sm"/>
            <a:tailEnd type="diamond" w="lg" len="lg"/>
          </a:ln>
        </p:spPr>
        <p:txBody>
          <a:bodyPr/>
          <a:lstStyle/>
          <a:p>
            <a:endParaRPr lang="en-US"/>
          </a:p>
        </p:txBody>
      </p:sp>
      <p:sp>
        <p:nvSpPr>
          <p:cNvPr id="28" name="AutoShape 28"/>
          <p:cNvSpPr/>
          <p:nvPr/>
        </p:nvSpPr>
        <p:spPr>
          <a:xfrm>
            <a:off x="10430058" y="7389189"/>
            <a:ext cx="0" cy="1733639"/>
          </a:xfrm>
          <a:prstGeom prst="line">
            <a:avLst/>
          </a:prstGeom>
          <a:ln w="133350" cap="rnd">
            <a:solidFill>
              <a:srgbClr val="CF453A"/>
            </a:solidFill>
            <a:prstDash val="solid"/>
            <a:headEnd type="none" w="sm" len="sm"/>
            <a:tailEnd type="diamond" w="lg" len="lg"/>
          </a:ln>
        </p:spPr>
        <p:txBody>
          <a:bodyPr/>
          <a:lstStyle/>
          <a:p>
            <a:endParaRPr lang="en-US"/>
          </a:p>
        </p:txBody>
      </p:sp>
      <p:grpSp>
        <p:nvGrpSpPr>
          <p:cNvPr id="29" name="Group 29"/>
          <p:cNvGrpSpPr/>
          <p:nvPr/>
        </p:nvGrpSpPr>
        <p:grpSpPr>
          <a:xfrm rot="-5400000">
            <a:off x="12724936" y="3721685"/>
            <a:ext cx="1733639" cy="5407236"/>
            <a:chOff x="0" y="0"/>
            <a:chExt cx="616035" cy="1921420"/>
          </a:xfrm>
        </p:grpSpPr>
        <p:sp>
          <p:nvSpPr>
            <p:cNvPr id="30" name="Freeform 30"/>
            <p:cNvSpPr/>
            <p:nvPr/>
          </p:nvSpPr>
          <p:spPr>
            <a:xfrm>
              <a:off x="0" y="0"/>
              <a:ext cx="616035" cy="1921420"/>
            </a:xfrm>
            <a:custGeom>
              <a:avLst/>
              <a:gdLst/>
              <a:ahLst/>
              <a:cxnLst/>
              <a:rect l="l" t="t" r="r" b="b"/>
              <a:pathLst>
                <a:path w="616035" h="1921420">
                  <a:moveTo>
                    <a:pt x="205456" y="1902351"/>
                  </a:moveTo>
                  <a:cubicBezTo>
                    <a:pt x="237039" y="1913865"/>
                    <a:pt x="272944" y="1921420"/>
                    <a:pt x="308184" y="1921420"/>
                  </a:cubicBezTo>
                  <a:cubicBezTo>
                    <a:pt x="343424" y="1921420"/>
                    <a:pt x="377335" y="1914943"/>
                    <a:pt x="408584" y="1903430"/>
                  </a:cubicBezTo>
                  <a:cubicBezTo>
                    <a:pt x="409250" y="1903070"/>
                    <a:pt x="409915" y="1903070"/>
                    <a:pt x="410579" y="1902711"/>
                  </a:cubicBezTo>
                  <a:cubicBezTo>
                    <a:pt x="527935" y="1856655"/>
                    <a:pt x="614373" y="1735042"/>
                    <a:pt x="616035" y="1568293"/>
                  </a:cubicBezTo>
                  <a:lnTo>
                    <a:pt x="616035" y="0"/>
                  </a:lnTo>
                  <a:lnTo>
                    <a:pt x="0" y="0"/>
                  </a:lnTo>
                  <a:lnTo>
                    <a:pt x="0" y="1567129"/>
                  </a:lnTo>
                  <a:cubicBezTo>
                    <a:pt x="1662" y="1735760"/>
                    <a:pt x="86770" y="1857376"/>
                    <a:pt x="205456" y="1902351"/>
                  </a:cubicBezTo>
                  <a:close/>
                </a:path>
              </a:pathLst>
            </a:custGeom>
            <a:solidFill>
              <a:srgbClr val="CF453A"/>
            </a:solidFill>
          </p:spPr>
          <p:txBody>
            <a:bodyPr/>
            <a:lstStyle/>
            <a:p>
              <a:endParaRPr lang="en-US"/>
            </a:p>
          </p:txBody>
        </p:sp>
        <p:sp>
          <p:nvSpPr>
            <p:cNvPr id="31" name="TextBox 31"/>
            <p:cNvSpPr txBox="1"/>
            <p:nvPr/>
          </p:nvSpPr>
          <p:spPr>
            <a:xfrm>
              <a:off x="0" y="38100"/>
              <a:ext cx="616035" cy="1756320"/>
            </a:xfrm>
            <a:prstGeom prst="rect">
              <a:avLst/>
            </a:prstGeom>
          </p:spPr>
          <p:txBody>
            <a:bodyPr lIns="50800" tIns="50800" rIns="50800" bIns="50800" rtlCol="0" anchor="ctr"/>
            <a:lstStyle/>
            <a:p>
              <a:pPr algn="ctr">
                <a:lnSpc>
                  <a:spcPts val="1439"/>
                </a:lnSpc>
              </a:pPr>
              <a:endParaRPr/>
            </a:p>
          </p:txBody>
        </p:sp>
      </p:grpSp>
      <p:grpSp>
        <p:nvGrpSpPr>
          <p:cNvPr id="32" name="Group 32"/>
          <p:cNvGrpSpPr/>
          <p:nvPr/>
        </p:nvGrpSpPr>
        <p:grpSpPr>
          <a:xfrm rot="-5400000">
            <a:off x="12724936" y="5552391"/>
            <a:ext cx="1733639" cy="5407236"/>
            <a:chOff x="0" y="0"/>
            <a:chExt cx="616035" cy="1921420"/>
          </a:xfrm>
        </p:grpSpPr>
        <p:sp>
          <p:nvSpPr>
            <p:cNvPr id="33" name="Freeform 33"/>
            <p:cNvSpPr/>
            <p:nvPr/>
          </p:nvSpPr>
          <p:spPr>
            <a:xfrm>
              <a:off x="0" y="0"/>
              <a:ext cx="616035" cy="1921420"/>
            </a:xfrm>
            <a:custGeom>
              <a:avLst/>
              <a:gdLst/>
              <a:ahLst/>
              <a:cxnLst/>
              <a:rect l="l" t="t" r="r" b="b"/>
              <a:pathLst>
                <a:path w="616035" h="1921420">
                  <a:moveTo>
                    <a:pt x="205456" y="1902351"/>
                  </a:moveTo>
                  <a:cubicBezTo>
                    <a:pt x="237039" y="1913865"/>
                    <a:pt x="272944" y="1921420"/>
                    <a:pt x="308184" y="1921420"/>
                  </a:cubicBezTo>
                  <a:cubicBezTo>
                    <a:pt x="343424" y="1921420"/>
                    <a:pt x="377335" y="1914943"/>
                    <a:pt x="408584" y="1903430"/>
                  </a:cubicBezTo>
                  <a:cubicBezTo>
                    <a:pt x="409250" y="1903070"/>
                    <a:pt x="409915" y="1903070"/>
                    <a:pt x="410579" y="1902711"/>
                  </a:cubicBezTo>
                  <a:cubicBezTo>
                    <a:pt x="527935" y="1856655"/>
                    <a:pt x="614373" y="1735042"/>
                    <a:pt x="616035" y="1568293"/>
                  </a:cubicBezTo>
                  <a:lnTo>
                    <a:pt x="616035" y="0"/>
                  </a:lnTo>
                  <a:lnTo>
                    <a:pt x="0" y="0"/>
                  </a:lnTo>
                  <a:lnTo>
                    <a:pt x="0" y="1567129"/>
                  </a:lnTo>
                  <a:cubicBezTo>
                    <a:pt x="1662" y="1735760"/>
                    <a:pt x="86770" y="1857376"/>
                    <a:pt x="205456" y="1902351"/>
                  </a:cubicBezTo>
                  <a:close/>
                </a:path>
              </a:pathLst>
            </a:custGeom>
            <a:solidFill>
              <a:srgbClr val="CF453A"/>
            </a:solidFill>
          </p:spPr>
          <p:txBody>
            <a:bodyPr/>
            <a:lstStyle/>
            <a:p>
              <a:endParaRPr lang="en-US"/>
            </a:p>
          </p:txBody>
        </p:sp>
        <p:sp>
          <p:nvSpPr>
            <p:cNvPr id="34" name="TextBox 34"/>
            <p:cNvSpPr txBox="1"/>
            <p:nvPr/>
          </p:nvSpPr>
          <p:spPr>
            <a:xfrm>
              <a:off x="0" y="38100"/>
              <a:ext cx="616035" cy="1756320"/>
            </a:xfrm>
            <a:prstGeom prst="rect">
              <a:avLst/>
            </a:prstGeom>
          </p:spPr>
          <p:txBody>
            <a:bodyPr lIns="50800" tIns="50800" rIns="50800" bIns="50800" rtlCol="0" anchor="ctr"/>
            <a:lstStyle/>
            <a:p>
              <a:pPr algn="ctr">
                <a:lnSpc>
                  <a:spcPts val="1439"/>
                </a:lnSpc>
              </a:pPr>
              <a:endParaRPr/>
            </a:p>
          </p:txBody>
        </p:sp>
      </p:grpSp>
      <p:sp>
        <p:nvSpPr>
          <p:cNvPr id="35" name="Freeform 35"/>
          <p:cNvSpPr/>
          <p:nvPr/>
        </p:nvSpPr>
        <p:spPr>
          <a:xfrm>
            <a:off x="14036168" y="6096521"/>
            <a:ext cx="2596878" cy="2585336"/>
          </a:xfrm>
          <a:custGeom>
            <a:avLst/>
            <a:gdLst/>
            <a:ahLst/>
            <a:cxnLst/>
            <a:rect l="l" t="t" r="r" b="b"/>
            <a:pathLst>
              <a:path w="2596878" h="2585336">
                <a:moveTo>
                  <a:pt x="0" y="0"/>
                </a:moveTo>
                <a:lnTo>
                  <a:pt x="2596878" y="0"/>
                </a:lnTo>
                <a:lnTo>
                  <a:pt x="2596878" y="2585336"/>
                </a:lnTo>
                <a:lnTo>
                  <a:pt x="0" y="2585336"/>
                </a:lnTo>
                <a:lnTo>
                  <a:pt x="0" y="0"/>
                </a:lnTo>
                <a:close/>
              </a:path>
            </a:pathLst>
          </a:custGeom>
          <a:blipFill>
            <a:blip r:embed="rId15"/>
            <a:stretch>
              <a:fillRect/>
            </a:stretch>
          </a:blipFill>
        </p:spPr>
        <p:txBody>
          <a:bodyPr/>
          <a:lstStyle/>
          <a:p>
            <a:endParaRPr lang="en-US"/>
          </a:p>
        </p:txBody>
      </p:sp>
      <p:sp>
        <p:nvSpPr>
          <p:cNvPr id="36" name="TextBox 36"/>
          <p:cNvSpPr txBox="1"/>
          <p:nvPr/>
        </p:nvSpPr>
        <p:spPr>
          <a:xfrm>
            <a:off x="11157446" y="7488836"/>
            <a:ext cx="3574318" cy="418492"/>
          </a:xfrm>
          <a:prstGeom prst="rect">
            <a:avLst/>
          </a:prstGeom>
        </p:spPr>
        <p:txBody>
          <a:bodyPr lIns="0" tIns="0" rIns="0" bIns="0" rtlCol="0" anchor="t">
            <a:spAutoFit/>
          </a:bodyPr>
          <a:lstStyle/>
          <a:p>
            <a:pPr algn="l">
              <a:lnSpc>
                <a:spcPts val="3376"/>
              </a:lnSpc>
            </a:pPr>
            <a:r>
              <a:rPr lang="en-US" sz="2411" b="1" spc="159">
                <a:solidFill>
                  <a:srgbClr val="000000"/>
                </a:solidFill>
                <a:latin typeface="Mardoto Heavy"/>
                <a:ea typeface="Mardoto Heavy"/>
                <a:cs typeface="Mardoto Heavy"/>
                <a:sym typeface="Mardoto Heavy"/>
              </a:rPr>
              <a:t>ART &amp; DESIGN</a:t>
            </a:r>
          </a:p>
        </p:txBody>
      </p:sp>
      <p:sp>
        <p:nvSpPr>
          <p:cNvPr id="37" name="TextBox 37"/>
          <p:cNvSpPr txBox="1"/>
          <p:nvPr/>
        </p:nvSpPr>
        <p:spPr>
          <a:xfrm>
            <a:off x="11184632" y="5743851"/>
            <a:ext cx="3444246" cy="396443"/>
          </a:xfrm>
          <a:prstGeom prst="rect">
            <a:avLst/>
          </a:prstGeom>
        </p:spPr>
        <p:txBody>
          <a:bodyPr lIns="0" tIns="0" rIns="0" bIns="0" rtlCol="0" anchor="t">
            <a:spAutoFit/>
          </a:bodyPr>
          <a:lstStyle/>
          <a:p>
            <a:pPr algn="l">
              <a:lnSpc>
                <a:spcPts val="3111"/>
              </a:lnSpc>
            </a:pPr>
            <a:r>
              <a:rPr lang="en-US" sz="2411" b="1" spc="159">
                <a:solidFill>
                  <a:srgbClr val="000000"/>
                </a:solidFill>
                <a:latin typeface="Mardoto Heavy"/>
                <a:ea typeface="Mardoto Heavy"/>
                <a:cs typeface="Mardoto Heavy"/>
                <a:sym typeface="Mardoto Heavy"/>
              </a:rPr>
              <a:t>DEVELOPMENT LOGS</a:t>
            </a:r>
          </a:p>
        </p:txBody>
      </p:sp>
      <p:sp>
        <p:nvSpPr>
          <p:cNvPr id="38" name="TextBox 38"/>
          <p:cNvSpPr txBox="1"/>
          <p:nvPr/>
        </p:nvSpPr>
        <p:spPr>
          <a:xfrm>
            <a:off x="11184632" y="6165510"/>
            <a:ext cx="3444246" cy="960843"/>
          </a:xfrm>
          <a:prstGeom prst="rect">
            <a:avLst/>
          </a:prstGeom>
        </p:spPr>
        <p:txBody>
          <a:bodyPr lIns="0" tIns="0" rIns="0" bIns="0" rtlCol="0" anchor="t">
            <a:spAutoFit/>
          </a:bodyPr>
          <a:lstStyle/>
          <a:p>
            <a:pPr algn="l">
              <a:lnSpc>
                <a:spcPts val="1835"/>
              </a:lnSpc>
              <a:spcBef>
                <a:spcPct val="0"/>
              </a:spcBef>
            </a:pPr>
            <a:r>
              <a:rPr lang="en-US" sz="1310">
                <a:solidFill>
                  <a:srgbClr val="000000"/>
                </a:solidFill>
                <a:latin typeface="Agrandir"/>
                <a:ea typeface="Agrandir"/>
                <a:cs typeface="Agrandir"/>
                <a:sym typeface="Agrandir"/>
              </a:rPr>
              <a:t>Developer updates as to design decisions, community polls, or upcoming features can involve players in the game’s development and have players return for new mechanics</a:t>
            </a:r>
          </a:p>
        </p:txBody>
      </p:sp>
      <p:sp>
        <p:nvSpPr>
          <p:cNvPr id="39" name="TextBox 39"/>
          <p:cNvSpPr txBox="1"/>
          <p:nvPr/>
        </p:nvSpPr>
        <p:spPr>
          <a:xfrm>
            <a:off x="11193550" y="7938879"/>
            <a:ext cx="3018550" cy="773792"/>
          </a:xfrm>
          <a:prstGeom prst="rect">
            <a:avLst/>
          </a:prstGeom>
        </p:spPr>
        <p:txBody>
          <a:bodyPr lIns="0" tIns="0" rIns="0" bIns="0" rtlCol="0" anchor="t">
            <a:spAutoFit/>
          </a:bodyPr>
          <a:lstStyle/>
          <a:p>
            <a:pPr algn="l">
              <a:lnSpc>
                <a:spcPts val="1975"/>
              </a:lnSpc>
              <a:spcBef>
                <a:spcPct val="0"/>
              </a:spcBef>
            </a:pPr>
            <a:r>
              <a:rPr lang="en-US" sz="1410">
                <a:solidFill>
                  <a:srgbClr val="000000"/>
                </a:solidFill>
                <a:latin typeface="Agrandir"/>
                <a:ea typeface="Agrandir"/>
                <a:cs typeface="Agrandir"/>
                <a:sym typeface="Agrandir"/>
              </a:rPr>
              <a:t>sharing the concept art for NPCs, mobs, levels and assets used for the visual creation of the game</a:t>
            </a:r>
          </a:p>
        </p:txBody>
      </p:sp>
      <p:sp>
        <p:nvSpPr>
          <p:cNvPr id="40" name="TextBox 40"/>
          <p:cNvSpPr txBox="1"/>
          <p:nvPr/>
        </p:nvSpPr>
        <p:spPr>
          <a:xfrm rot="-5400000">
            <a:off x="8984043" y="7143570"/>
            <a:ext cx="1889656" cy="297105"/>
          </a:xfrm>
          <a:prstGeom prst="rect">
            <a:avLst/>
          </a:prstGeom>
        </p:spPr>
        <p:txBody>
          <a:bodyPr lIns="0" tIns="0" rIns="0" bIns="0" rtlCol="0" anchor="t">
            <a:spAutoFit/>
          </a:bodyPr>
          <a:lstStyle/>
          <a:p>
            <a:pPr algn="ctr">
              <a:lnSpc>
                <a:spcPts val="2431"/>
              </a:lnSpc>
            </a:pPr>
            <a:r>
              <a:rPr lang="en-US" sz="1736" b="1" spc="114">
                <a:solidFill>
                  <a:srgbClr val="F2FFE9"/>
                </a:solidFill>
                <a:latin typeface="Mardoto Heavy"/>
                <a:ea typeface="Mardoto Heavy"/>
                <a:cs typeface="Mardoto Heavy"/>
                <a:sym typeface="Mardoto Heavy"/>
              </a:rPr>
              <a:t>DEVELOPMENT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914566" y="2149191"/>
            <a:ext cx="6775308" cy="6775308"/>
          </a:xfrm>
          <a:custGeom>
            <a:avLst/>
            <a:gdLst/>
            <a:ahLst/>
            <a:cxnLst/>
            <a:rect l="l" t="t" r="r" b="b"/>
            <a:pathLst>
              <a:path w="6775308" h="6775308">
                <a:moveTo>
                  <a:pt x="0" y="0"/>
                </a:moveTo>
                <a:lnTo>
                  <a:pt x="6775308" y="0"/>
                </a:lnTo>
                <a:lnTo>
                  <a:pt x="6775308" y="6775308"/>
                </a:lnTo>
                <a:lnTo>
                  <a:pt x="0" y="6775308"/>
                </a:lnTo>
                <a:lnTo>
                  <a:pt x="0" y="0"/>
                </a:lnTo>
                <a:close/>
              </a:path>
            </a:pathLst>
          </a:custGeom>
          <a:blipFill>
            <a:blip r:embed="rId13"/>
            <a:stretch>
              <a:fillRect/>
            </a:stretch>
          </a:blipFill>
          <a:ln w="76200" cap="sq">
            <a:solidFill>
              <a:srgbClr val="FF5277"/>
            </a:solidFill>
            <a:prstDash val="solid"/>
            <a:miter/>
          </a:ln>
        </p:spPr>
        <p:txBody>
          <a:bodyPr/>
          <a:lstStyle/>
          <a:p>
            <a:endParaRPr lang="en-US"/>
          </a:p>
        </p:txBody>
      </p:sp>
      <p:sp>
        <p:nvSpPr>
          <p:cNvPr id="12" name="TextBox 12"/>
          <p:cNvSpPr txBox="1"/>
          <p:nvPr/>
        </p:nvSpPr>
        <p:spPr>
          <a:xfrm>
            <a:off x="1028700" y="1142483"/>
            <a:ext cx="3121819"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Organic Content</a:t>
            </a:r>
          </a:p>
        </p:txBody>
      </p:sp>
      <p:sp>
        <p:nvSpPr>
          <p:cNvPr id="13" name="AutoShape 13"/>
          <p:cNvSpPr/>
          <p:nvPr/>
        </p:nvSpPr>
        <p:spPr>
          <a:xfrm flipV="1">
            <a:off x="10512720" y="1900976"/>
            <a:ext cx="0" cy="1851662"/>
          </a:xfrm>
          <a:prstGeom prst="line">
            <a:avLst/>
          </a:prstGeom>
          <a:ln w="133350" cap="rnd">
            <a:solidFill>
              <a:srgbClr val="AC3048"/>
            </a:solidFill>
            <a:prstDash val="solid"/>
            <a:headEnd type="none" w="sm" len="sm"/>
            <a:tailEnd type="diamond" w="lg" len="lg"/>
          </a:ln>
        </p:spPr>
        <p:txBody>
          <a:bodyPr/>
          <a:lstStyle/>
          <a:p>
            <a:endParaRPr lang="en-US"/>
          </a:p>
        </p:txBody>
      </p:sp>
      <p:sp>
        <p:nvSpPr>
          <p:cNvPr id="14" name="AutoShape 14"/>
          <p:cNvSpPr/>
          <p:nvPr/>
        </p:nvSpPr>
        <p:spPr>
          <a:xfrm>
            <a:off x="10512772" y="3196296"/>
            <a:ext cx="0" cy="2219800"/>
          </a:xfrm>
          <a:prstGeom prst="line">
            <a:avLst/>
          </a:prstGeom>
          <a:ln w="133350" cap="rnd">
            <a:solidFill>
              <a:srgbClr val="AC3048"/>
            </a:solidFill>
            <a:prstDash val="solid"/>
            <a:headEnd type="none" w="sm" len="sm"/>
            <a:tailEnd type="diamond" w="lg" len="lg"/>
          </a:ln>
        </p:spPr>
        <p:txBody>
          <a:bodyPr/>
          <a:lstStyle/>
          <a:p>
            <a:endParaRPr lang="en-US"/>
          </a:p>
        </p:txBody>
      </p:sp>
      <p:sp>
        <p:nvSpPr>
          <p:cNvPr id="15" name="AutoShape 15"/>
          <p:cNvSpPr/>
          <p:nvPr/>
        </p:nvSpPr>
        <p:spPr>
          <a:xfrm flipV="1">
            <a:off x="10512772" y="5511822"/>
            <a:ext cx="0" cy="1851662"/>
          </a:xfrm>
          <a:prstGeom prst="line">
            <a:avLst/>
          </a:prstGeom>
          <a:ln w="133350" cap="rnd">
            <a:solidFill>
              <a:srgbClr val="F2FFE9"/>
            </a:solidFill>
            <a:prstDash val="solid"/>
            <a:headEnd type="none" w="sm" len="sm"/>
            <a:tailEnd type="diamond" w="lg" len="lg"/>
          </a:ln>
        </p:spPr>
        <p:txBody>
          <a:bodyPr/>
          <a:lstStyle/>
          <a:p>
            <a:endParaRPr lang="en-US"/>
          </a:p>
        </p:txBody>
      </p:sp>
      <p:sp>
        <p:nvSpPr>
          <p:cNvPr id="16" name="AutoShape 16"/>
          <p:cNvSpPr/>
          <p:nvPr/>
        </p:nvSpPr>
        <p:spPr>
          <a:xfrm flipH="1">
            <a:off x="10503899" y="7083757"/>
            <a:ext cx="8821" cy="1942768"/>
          </a:xfrm>
          <a:prstGeom prst="line">
            <a:avLst/>
          </a:prstGeom>
          <a:ln w="133350" cap="flat">
            <a:solidFill>
              <a:srgbClr val="F2FFE9"/>
            </a:solidFill>
            <a:prstDash val="solid"/>
            <a:headEnd type="none" w="sm" len="sm"/>
            <a:tailEnd type="diamond" w="lg" len="lg"/>
          </a:ln>
        </p:spPr>
        <p:txBody>
          <a:bodyPr/>
          <a:lstStyle/>
          <a:p>
            <a:endParaRPr lang="en-US"/>
          </a:p>
        </p:txBody>
      </p:sp>
      <p:grpSp>
        <p:nvGrpSpPr>
          <p:cNvPr id="17" name="Group 17"/>
          <p:cNvGrpSpPr/>
          <p:nvPr/>
        </p:nvGrpSpPr>
        <p:grpSpPr>
          <a:xfrm rot="-5400000">
            <a:off x="12775958" y="89544"/>
            <a:ext cx="1709697" cy="5332562"/>
            <a:chOff x="0" y="0"/>
            <a:chExt cx="616035" cy="1921420"/>
          </a:xfrm>
        </p:grpSpPr>
        <p:sp>
          <p:nvSpPr>
            <p:cNvPr id="18" name="Freeform 18"/>
            <p:cNvSpPr/>
            <p:nvPr/>
          </p:nvSpPr>
          <p:spPr>
            <a:xfrm>
              <a:off x="0" y="0"/>
              <a:ext cx="616035" cy="1921420"/>
            </a:xfrm>
            <a:custGeom>
              <a:avLst/>
              <a:gdLst/>
              <a:ahLst/>
              <a:cxnLst/>
              <a:rect l="l" t="t" r="r" b="b"/>
              <a:pathLst>
                <a:path w="616035" h="1921420">
                  <a:moveTo>
                    <a:pt x="205456" y="1902351"/>
                  </a:moveTo>
                  <a:cubicBezTo>
                    <a:pt x="237039" y="1913865"/>
                    <a:pt x="272944" y="1921420"/>
                    <a:pt x="308184" y="1921420"/>
                  </a:cubicBezTo>
                  <a:cubicBezTo>
                    <a:pt x="343424" y="1921420"/>
                    <a:pt x="377335" y="1914943"/>
                    <a:pt x="408584" y="1903430"/>
                  </a:cubicBezTo>
                  <a:cubicBezTo>
                    <a:pt x="409250" y="1903070"/>
                    <a:pt x="409915" y="1903070"/>
                    <a:pt x="410579" y="1902711"/>
                  </a:cubicBezTo>
                  <a:cubicBezTo>
                    <a:pt x="527935" y="1856655"/>
                    <a:pt x="614373" y="1735042"/>
                    <a:pt x="616035" y="1568293"/>
                  </a:cubicBezTo>
                  <a:lnTo>
                    <a:pt x="616035" y="0"/>
                  </a:lnTo>
                  <a:lnTo>
                    <a:pt x="0" y="0"/>
                  </a:lnTo>
                  <a:lnTo>
                    <a:pt x="0" y="1567129"/>
                  </a:lnTo>
                  <a:cubicBezTo>
                    <a:pt x="1662" y="1735760"/>
                    <a:pt x="86770" y="1857376"/>
                    <a:pt x="205456" y="1902351"/>
                  </a:cubicBezTo>
                  <a:close/>
                </a:path>
              </a:pathLst>
            </a:custGeom>
            <a:solidFill>
              <a:srgbClr val="AC3048"/>
            </a:solidFill>
          </p:spPr>
          <p:txBody>
            <a:bodyPr/>
            <a:lstStyle/>
            <a:p>
              <a:endParaRPr lang="en-US"/>
            </a:p>
          </p:txBody>
        </p:sp>
        <p:sp>
          <p:nvSpPr>
            <p:cNvPr id="19" name="TextBox 19"/>
            <p:cNvSpPr txBox="1"/>
            <p:nvPr/>
          </p:nvSpPr>
          <p:spPr>
            <a:xfrm>
              <a:off x="0" y="38100"/>
              <a:ext cx="616035" cy="1756320"/>
            </a:xfrm>
            <a:prstGeom prst="rect">
              <a:avLst/>
            </a:prstGeom>
          </p:spPr>
          <p:txBody>
            <a:bodyPr lIns="50800" tIns="50800" rIns="50800" bIns="50800" rtlCol="0" anchor="ctr"/>
            <a:lstStyle/>
            <a:p>
              <a:pPr algn="ctr">
                <a:lnSpc>
                  <a:spcPts val="1439"/>
                </a:lnSpc>
              </a:pPr>
              <a:endParaRPr/>
            </a:p>
          </p:txBody>
        </p:sp>
      </p:grpSp>
      <p:grpSp>
        <p:nvGrpSpPr>
          <p:cNvPr id="20" name="Group 20"/>
          <p:cNvGrpSpPr/>
          <p:nvPr/>
        </p:nvGrpSpPr>
        <p:grpSpPr>
          <a:xfrm rot="-5400000">
            <a:off x="12775958" y="1894967"/>
            <a:ext cx="1709697" cy="5332562"/>
            <a:chOff x="0" y="0"/>
            <a:chExt cx="616035" cy="1921420"/>
          </a:xfrm>
        </p:grpSpPr>
        <p:sp>
          <p:nvSpPr>
            <p:cNvPr id="21" name="Freeform 21"/>
            <p:cNvSpPr/>
            <p:nvPr/>
          </p:nvSpPr>
          <p:spPr>
            <a:xfrm>
              <a:off x="0" y="0"/>
              <a:ext cx="616035" cy="1921420"/>
            </a:xfrm>
            <a:custGeom>
              <a:avLst/>
              <a:gdLst/>
              <a:ahLst/>
              <a:cxnLst/>
              <a:rect l="l" t="t" r="r" b="b"/>
              <a:pathLst>
                <a:path w="616035" h="1921420">
                  <a:moveTo>
                    <a:pt x="205456" y="1902351"/>
                  </a:moveTo>
                  <a:cubicBezTo>
                    <a:pt x="237039" y="1913865"/>
                    <a:pt x="272944" y="1921420"/>
                    <a:pt x="308184" y="1921420"/>
                  </a:cubicBezTo>
                  <a:cubicBezTo>
                    <a:pt x="343424" y="1921420"/>
                    <a:pt x="377335" y="1914943"/>
                    <a:pt x="408584" y="1903430"/>
                  </a:cubicBezTo>
                  <a:cubicBezTo>
                    <a:pt x="409250" y="1903070"/>
                    <a:pt x="409915" y="1903070"/>
                    <a:pt x="410579" y="1902711"/>
                  </a:cubicBezTo>
                  <a:cubicBezTo>
                    <a:pt x="527935" y="1856655"/>
                    <a:pt x="614373" y="1735042"/>
                    <a:pt x="616035" y="1568293"/>
                  </a:cubicBezTo>
                  <a:lnTo>
                    <a:pt x="616035" y="0"/>
                  </a:lnTo>
                  <a:lnTo>
                    <a:pt x="0" y="0"/>
                  </a:lnTo>
                  <a:lnTo>
                    <a:pt x="0" y="1567129"/>
                  </a:lnTo>
                  <a:cubicBezTo>
                    <a:pt x="1662" y="1735760"/>
                    <a:pt x="86770" y="1857376"/>
                    <a:pt x="205456" y="1902351"/>
                  </a:cubicBezTo>
                  <a:close/>
                </a:path>
              </a:pathLst>
            </a:custGeom>
            <a:solidFill>
              <a:srgbClr val="AC3048"/>
            </a:solidFill>
          </p:spPr>
          <p:txBody>
            <a:bodyPr/>
            <a:lstStyle/>
            <a:p>
              <a:endParaRPr lang="en-US"/>
            </a:p>
          </p:txBody>
        </p:sp>
        <p:sp>
          <p:nvSpPr>
            <p:cNvPr id="22" name="TextBox 22"/>
            <p:cNvSpPr txBox="1"/>
            <p:nvPr/>
          </p:nvSpPr>
          <p:spPr>
            <a:xfrm>
              <a:off x="0" y="38100"/>
              <a:ext cx="616035" cy="1756320"/>
            </a:xfrm>
            <a:prstGeom prst="rect">
              <a:avLst/>
            </a:prstGeom>
          </p:spPr>
          <p:txBody>
            <a:bodyPr lIns="50800" tIns="50800" rIns="50800" bIns="50800" rtlCol="0" anchor="ctr"/>
            <a:lstStyle/>
            <a:p>
              <a:pPr algn="ctr">
                <a:lnSpc>
                  <a:spcPts val="1439"/>
                </a:lnSpc>
              </a:pPr>
              <a:endParaRPr/>
            </a:p>
          </p:txBody>
        </p:sp>
      </p:grpSp>
      <p:grpSp>
        <p:nvGrpSpPr>
          <p:cNvPr id="23" name="Group 23"/>
          <p:cNvGrpSpPr/>
          <p:nvPr/>
        </p:nvGrpSpPr>
        <p:grpSpPr>
          <a:xfrm rot="-5400000">
            <a:off x="12775958" y="3700390"/>
            <a:ext cx="1709697" cy="5332562"/>
            <a:chOff x="0" y="0"/>
            <a:chExt cx="616035" cy="1921420"/>
          </a:xfrm>
        </p:grpSpPr>
        <p:sp>
          <p:nvSpPr>
            <p:cNvPr id="24" name="Freeform 24"/>
            <p:cNvSpPr/>
            <p:nvPr/>
          </p:nvSpPr>
          <p:spPr>
            <a:xfrm>
              <a:off x="0" y="0"/>
              <a:ext cx="616035" cy="1921420"/>
            </a:xfrm>
            <a:custGeom>
              <a:avLst/>
              <a:gdLst/>
              <a:ahLst/>
              <a:cxnLst/>
              <a:rect l="l" t="t" r="r" b="b"/>
              <a:pathLst>
                <a:path w="616035" h="1921420">
                  <a:moveTo>
                    <a:pt x="205456" y="1902351"/>
                  </a:moveTo>
                  <a:cubicBezTo>
                    <a:pt x="237039" y="1913865"/>
                    <a:pt x="272944" y="1921420"/>
                    <a:pt x="308184" y="1921420"/>
                  </a:cubicBezTo>
                  <a:cubicBezTo>
                    <a:pt x="343424" y="1921420"/>
                    <a:pt x="377335" y="1914943"/>
                    <a:pt x="408584" y="1903430"/>
                  </a:cubicBezTo>
                  <a:cubicBezTo>
                    <a:pt x="409250" y="1903070"/>
                    <a:pt x="409915" y="1903070"/>
                    <a:pt x="410579" y="1902711"/>
                  </a:cubicBezTo>
                  <a:cubicBezTo>
                    <a:pt x="527935" y="1856655"/>
                    <a:pt x="614373" y="1735042"/>
                    <a:pt x="616035" y="1568293"/>
                  </a:cubicBezTo>
                  <a:lnTo>
                    <a:pt x="616035" y="0"/>
                  </a:lnTo>
                  <a:lnTo>
                    <a:pt x="0" y="0"/>
                  </a:lnTo>
                  <a:lnTo>
                    <a:pt x="0" y="1567129"/>
                  </a:lnTo>
                  <a:cubicBezTo>
                    <a:pt x="1662" y="1735760"/>
                    <a:pt x="86770" y="1857376"/>
                    <a:pt x="205456" y="1902351"/>
                  </a:cubicBezTo>
                  <a:close/>
                </a:path>
              </a:pathLst>
            </a:custGeom>
            <a:solidFill>
              <a:srgbClr val="F2FFE9"/>
            </a:solidFill>
          </p:spPr>
          <p:txBody>
            <a:bodyPr/>
            <a:lstStyle/>
            <a:p>
              <a:endParaRPr lang="en-US"/>
            </a:p>
          </p:txBody>
        </p:sp>
        <p:sp>
          <p:nvSpPr>
            <p:cNvPr id="25" name="TextBox 25"/>
            <p:cNvSpPr txBox="1"/>
            <p:nvPr/>
          </p:nvSpPr>
          <p:spPr>
            <a:xfrm>
              <a:off x="0" y="38100"/>
              <a:ext cx="616035" cy="1756320"/>
            </a:xfrm>
            <a:prstGeom prst="rect">
              <a:avLst/>
            </a:prstGeom>
          </p:spPr>
          <p:txBody>
            <a:bodyPr lIns="50800" tIns="50800" rIns="50800" bIns="50800" rtlCol="0" anchor="ctr"/>
            <a:lstStyle/>
            <a:p>
              <a:pPr algn="ctr">
                <a:lnSpc>
                  <a:spcPts val="1439"/>
                </a:lnSpc>
              </a:pPr>
              <a:endParaRPr/>
            </a:p>
          </p:txBody>
        </p:sp>
      </p:grpSp>
      <p:grpSp>
        <p:nvGrpSpPr>
          <p:cNvPr id="26" name="Group 26"/>
          <p:cNvGrpSpPr/>
          <p:nvPr/>
        </p:nvGrpSpPr>
        <p:grpSpPr>
          <a:xfrm rot="-5400000">
            <a:off x="12775958" y="5505813"/>
            <a:ext cx="1709697" cy="5332562"/>
            <a:chOff x="0" y="0"/>
            <a:chExt cx="616035" cy="1921420"/>
          </a:xfrm>
        </p:grpSpPr>
        <p:sp>
          <p:nvSpPr>
            <p:cNvPr id="27" name="Freeform 27"/>
            <p:cNvSpPr/>
            <p:nvPr/>
          </p:nvSpPr>
          <p:spPr>
            <a:xfrm>
              <a:off x="0" y="0"/>
              <a:ext cx="616035" cy="1921420"/>
            </a:xfrm>
            <a:custGeom>
              <a:avLst/>
              <a:gdLst/>
              <a:ahLst/>
              <a:cxnLst/>
              <a:rect l="l" t="t" r="r" b="b"/>
              <a:pathLst>
                <a:path w="616035" h="1921420">
                  <a:moveTo>
                    <a:pt x="205456" y="1902351"/>
                  </a:moveTo>
                  <a:cubicBezTo>
                    <a:pt x="237039" y="1913865"/>
                    <a:pt x="272944" y="1921420"/>
                    <a:pt x="308184" y="1921420"/>
                  </a:cubicBezTo>
                  <a:cubicBezTo>
                    <a:pt x="343424" y="1921420"/>
                    <a:pt x="377335" y="1914943"/>
                    <a:pt x="408584" y="1903430"/>
                  </a:cubicBezTo>
                  <a:cubicBezTo>
                    <a:pt x="409250" y="1903070"/>
                    <a:pt x="409915" y="1903070"/>
                    <a:pt x="410579" y="1902711"/>
                  </a:cubicBezTo>
                  <a:cubicBezTo>
                    <a:pt x="527935" y="1856655"/>
                    <a:pt x="614373" y="1735042"/>
                    <a:pt x="616035" y="1568293"/>
                  </a:cubicBezTo>
                  <a:lnTo>
                    <a:pt x="616035" y="0"/>
                  </a:lnTo>
                  <a:lnTo>
                    <a:pt x="0" y="0"/>
                  </a:lnTo>
                  <a:lnTo>
                    <a:pt x="0" y="1567129"/>
                  </a:lnTo>
                  <a:cubicBezTo>
                    <a:pt x="1662" y="1735760"/>
                    <a:pt x="86770" y="1857376"/>
                    <a:pt x="205456" y="1902351"/>
                  </a:cubicBezTo>
                  <a:close/>
                </a:path>
              </a:pathLst>
            </a:custGeom>
            <a:solidFill>
              <a:srgbClr val="F2FFE9"/>
            </a:solidFill>
          </p:spPr>
          <p:txBody>
            <a:bodyPr/>
            <a:lstStyle/>
            <a:p>
              <a:endParaRPr lang="en-US"/>
            </a:p>
          </p:txBody>
        </p:sp>
        <p:sp>
          <p:nvSpPr>
            <p:cNvPr id="28" name="TextBox 28"/>
            <p:cNvSpPr txBox="1"/>
            <p:nvPr/>
          </p:nvSpPr>
          <p:spPr>
            <a:xfrm>
              <a:off x="0" y="38100"/>
              <a:ext cx="616035" cy="1756320"/>
            </a:xfrm>
            <a:prstGeom prst="rect">
              <a:avLst/>
            </a:prstGeom>
          </p:spPr>
          <p:txBody>
            <a:bodyPr lIns="50800" tIns="50800" rIns="50800" bIns="50800" rtlCol="0" anchor="ctr"/>
            <a:lstStyle/>
            <a:p>
              <a:pPr algn="ctr">
                <a:lnSpc>
                  <a:spcPts val="1439"/>
                </a:lnSpc>
              </a:pPr>
              <a:endParaRPr/>
            </a:p>
          </p:txBody>
        </p:sp>
      </p:grpSp>
      <p:sp>
        <p:nvSpPr>
          <p:cNvPr id="29" name="Freeform 29"/>
          <p:cNvSpPr/>
          <p:nvPr/>
        </p:nvSpPr>
        <p:spPr>
          <a:xfrm>
            <a:off x="14185294" y="5926780"/>
            <a:ext cx="2003388" cy="2012453"/>
          </a:xfrm>
          <a:custGeom>
            <a:avLst/>
            <a:gdLst/>
            <a:ahLst/>
            <a:cxnLst/>
            <a:rect l="l" t="t" r="r" b="b"/>
            <a:pathLst>
              <a:path w="2003388" h="2012453">
                <a:moveTo>
                  <a:pt x="0" y="0"/>
                </a:moveTo>
                <a:lnTo>
                  <a:pt x="2003389" y="0"/>
                </a:lnTo>
                <a:lnTo>
                  <a:pt x="2003389" y="2012454"/>
                </a:lnTo>
                <a:lnTo>
                  <a:pt x="0" y="2012454"/>
                </a:lnTo>
                <a:lnTo>
                  <a:pt x="0" y="0"/>
                </a:lnTo>
                <a:close/>
              </a:path>
            </a:pathLst>
          </a:custGeom>
          <a:blipFill>
            <a:blip r:embed="rId14"/>
            <a:stretch>
              <a:fillRect/>
            </a:stretch>
          </a:blipFill>
        </p:spPr>
        <p:txBody>
          <a:bodyPr/>
          <a:lstStyle/>
          <a:p>
            <a:endParaRPr lang="en-US"/>
          </a:p>
        </p:txBody>
      </p:sp>
      <p:sp>
        <p:nvSpPr>
          <p:cNvPr id="30" name="Freeform 30"/>
          <p:cNvSpPr/>
          <p:nvPr/>
        </p:nvSpPr>
        <p:spPr>
          <a:xfrm>
            <a:off x="14415818" y="2481702"/>
            <a:ext cx="1696521" cy="1706803"/>
          </a:xfrm>
          <a:custGeom>
            <a:avLst/>
            <a:gdLst/>
            <a:ahLst/>
            <a:cxnLst/>
            <a:rect l="l" t="t" r="r" b="b"/>
            <a:pathLst>
              <a:path w="1696521" h="1706803">
                <a:moveTo>
                  <a:pt x="0" y="0"/>
                </a:moveTo>
                <a:lnTo>
                  <a:pt x="1696521" y="0"/>
                </a:lnTo>
                <a:lnTo>
                  <a:pt x="1696521" y="1706803"/>
                </a:lnTo>
                <a:lnTo>
                  <a:pt x="0" y="1706803"/>
                </a:lnTo>
                <a:lnTo>
                  <a:pt x="0" y="0"/>
                </a:lnTo>
                <a:close/>
              </a:path>
            </a:pathLst>
          </a:custGeom>
          <a:blipFill>
            <a:blip r:embed="rId15"/>
            <a:stretch>
              <a:fillRect/>
            </a:stretch>
          </a:blipFill>
        </p:spPr>
        <p:txBody>
          <a:bodyPr/>
          <a:lstStyle/>
          <a:p>
            <a:endParaRPr lang="en-US"/>
          </a:p>
        </p:txBody>
      </p:sp>
      <p:sp>
        <p:nvSpPr>
          <p:cNvPr id="31" name="TextBox 31"/>
          <p:cNvSpPr txBox="1"/>
          <p:nvPr/>
        </p:nvSpPr>
        <p:spPr>
          <a:xfrm>
            <a:off x="11265720" y="3834955"/>
            <a:ext cx="4280788" cy="413502"/>
          </a:xfrm>
          <a:prstGeom prst="rect">
            <a:avLst/>
          </a:prstGeom>
        </p:spPr>
        <p:txBody>
          <a:bodyPr lIns="0" tIns="0" rIns="0" bIns="0" rtlCol="0" anchor="t">
            <a:spAutoFit/>
          </a:bodyPr>
          <a:lstStyle/>
          <a:p>
            <a:pPr algn="l">
              <a:lnSpc>
                <a:spcPts val="3329"/>
              </a:lnSpc>
            </a:pPr>
            <a:r>
              <a:rPr lang="en-US" sz="2378" b="1" spc="156">
                <a:solidFill>
                  <a:srgbClr val="000000"/>
                </a:solidFill>
                <a:latin typeface="Mardoto Heavy"/>
                <a:ea typeface="Mardoto Heavy"/>
                <a:cs typeface="Mardoto Heavy"/>
                <a:sym typeface="Mardoto Heavy"/>
              </a:rPr>
              <a:t>BESTIARY</a:t>
            </a:r>
          </a:p>
        </p:txBody>
      </p:sp>
      <p:sp>
        <p:nvSpPr>
          <p:cNvPr id="32" name="TextBox 32"/>
          <p:cNvSpPr txBox="1"/>
          <p:nvPr/>
        </p:nvSpPr>
        <p:spPr>
          <a:xfrm>
            <a:off x="11265720" y="5643576"/>
            <a:ext cx="3516161" cy="413502"/>
          </a:xfrm>
          <a:prstGeom prst="rect">
            <a:avLst/>
          </a:prstGeom>
        </p:spPr>
        <p:txBody>
          <a:bodyPr lIns="0" tIns="0" rIns="0" bIns="0" rtlCol="0" anchor="t">
            <a:spAutoFit/>
          </a:bodyPr>
          <a:lstStyle/>
          <a:p>
            <a:pPr algn="l">
              <a:lnSpc>
                <a:spcPts val="3329"/>
              </a:lnSpc>
            </a:pPr>
            <a:r>
              <a:rPr lang="en-US" sz="2378" b="1" spc="156">
                <a:solidFill>
                  <a:srgbClr val="000000"/>
                </a:solidFill>
                <a:latin typeface="Mardoto Heavy"/>
                <a:ea typeface="Mardoto Heavy"/>
                <a:cs typeface="Mardoto Heavy"/>
                <a:sym typeface="Mardoto Heavy"/>
              </a:rPr>
              <a:t>STORY</a:t>
            </a:r>
          </a:p>
        </p:txBody>
      </p:sp>
      <p:sp>
        <p:nvSpPr>
          <p:cNvPr id="33" name="TextBox 33"/>
          <p:cNvSpPr txBox="1"/>
          <p:nvPr/>
        </p:nvSpPr>
        <p:spPr>
          <a:xfrm>
            <a:off x="11141184" y="2032777"/>
            <a:ext cx="3423572" cy="413502"/>
          </a:xfrm>
          <a:prstGeom prst="rect">
            <a:avLst/>
          </a:prstGeom>
        </p:spPr>
        <p:txBody>
          <a:bodyPr lIns="0" tIns="0" rIns="0" bIns="0" rtlCol="0" anchor="t">
            <a:spAutoFit/>
          </a:bodyPr>
          <a:lstStyle/>
          <a:p>
            <a:pPr algn="l">
              <a:lnSpc>
                <a:spcPts val="3329"/>
              </a:lnSpc>
            </a:pPr>
            <a:r>
              <a:rPr lang="en-US" sz="2378" b="1" spc="156">
                <a:solidFill>
                  <a:srgbClr val="000000"/>
                </a:solidFill>
                <a:latin typeface="Mardoto Heavy"/>
                <a:ea typeface="Mardoto Heavy"/>
                <a:cs typeface="Mardoto Heavy"/>
                <a:sym typeface="Mardoto Heavy"/>
              </a:rPr>
              <a:t>GAME STRATEGY</a:t>
            </a:r>
          </a:p>
        </p:txBody>
      </p:sp>
      <p:sp>
        <p:nvSpPr>
          <p:cNvPr id="34" name="TextBox 34"/>
          <p:cNvSpPr txBox="1"/>
          <p:nvPr/>
        </p:nvSpPr>
        <p:spPr>
          <a:xfrm>
            <a:off x="11265720" y="7428211"/>
            <a:ext cx="3507367" cy="413502"/>
          </a:xfrm>
          <a:prstGeom prst="rect">
            <a:avLst/>
          </a:prstGeom>
        </p:spPr>
        <p:txBody>
          <a:bodyPr lIns="0" tIns="0" rIns="0" bIns="0" rtlCol="0" anchor="t">
            <a:spAutoFit/>
          </a:bodyPr>
          <a:lstStyle/>
          <a:p>
            <a:pPr algn="l">
              <a:lnSpc>
                <a:spcPts val="3329"/>
              </a:lnSpc>
            </a:pPr>
            <a:r>
              <a:rPr lang="en-US" sz="2378" b="1" spc="156">
                <a:solidFill>
                  <a:srgbClr val="000000"/>
                </a:solidFill>
                <a:latin typeface="Mardoto Heavy"/>
                <a:ea typeface="Mardoto Heavy"/>
                <a:cs typeface="Mardoto Heavy"/>
                <a:sym typeface="Mardoto Heavy"/>
              </a:rPr>
              <a:t>CHARACTERS</a:t>
            </a:r>
          </a:p>
        </p:txBody>
      </p:sp>
      <p:sp>
        <p:nvSpPr>
          <p:cNvPr id="35" name="TextBox 35"/>
          <p:cNvSpPr txBox="1"/>
          <p:nvPr/>
        </p:nvSpPr>
        <p:spPr>
          <a:xfrm>
            <a:off x="11256925" y="2467679"/>
            <a:ext cx="2812156" cy="990480"/>
          </a:xfrm>
          <a:prstGeom prst="rect">
            <a:avLst/>
          </a:prstGeom>
        </p:spPr>
        <p:txBody>
          <a:bodyPr lIns="0" tIns="0" rIns="0" bIns="0" rtlCol="0" anchor="t">
            <a:spAutoFit/>
          </a:bodyPr>
          <a:lstStyle/>
          <a:p>
            <a:pPr algn="l">
              <a:lnSpc>
                <a:spcPts val="1950"/>
              </a:lnSpc>
              <a:spcBef>
                <a:spcPct val="0"/>
              </a:spcBef>
            </a:pPr>
            <a:r>
              <a:rPr lang="en-US" sz="1393">
                <a:solidFill>
                  <a:srgbClr val="000000"/>
                </a:solidFill>
                <a:latin typeface="Agrandir"/>
                <a:ea typeface="Agrandir"/>
                <a:cs typeface="Agrandir"/>
                <a:sym typeface="Agrandir"/>
              </a:rPr>
              <a:t>Highlighting game loadouts and item synergies for efficient and powerful gameplay to survive the toughest levels.</a:t>
            </a:r>
          </a:p>
        </p:txBody>
      </p:sp>
      <p:sp>
        <p:nvSpPr>
          <p:cNvPr id="36" name="TextBox 36"/>
          <p:cNvSpPr txBox="1"/>
          <p:nvPr/>
        </p:nvSpPr>
        <p:spPr>
          <a:xfrm>
            <a:off x="11265720" y="6078479"/>
            <a:ext cx="3150098" cy="990480"/>
          </a:xfrm>
          <a:prstGeom prst="rect">
            <a:avLst/>
          </a:prstGeom>
        </p:spPr>
        <p:txBody>
          <a:bodyPr lIns="0" tIns="0" rIns="0" bIns="0" rtlCol="0" anchor="t">
            <a:spAutoFit/>
          </a:bodyPr>
          <a:lstStyle/>
          <a:p>
            <a:pPr algn="l">
              <a:lnSpc>
                <a:spcPts val="1950"/>
              </a:lnSpc>
              <a:spcBef>
                <a:spcPct val="0"/>
              </a:spcBef>
            </a:pPr>
            <a:r>
              <a:rPr lang="en-US" sz="1393">
                <a:solidFill>
                  <a:srgbClr val="000000"/>
                </a:solidFill>
                <a:latin typeface="Agrandir"/>
                <a:ea typeface="Agrandir"/>
                <a:cs typeface="Agrandir"/>
                <a:sym typeface="Agrandir"/>
              </a:rPr>
              <a:t>Telling more stories about the Sluggerpunk world that aren’t in the game can engage with players that have already finished the game.</a:t>
            </a:r>
          </a:p>
        </p:txBody>
      </p:sp>
      <p:sp>
        <p:nvSpPr>
          <p:cNvPr id="37" name="TextBox 37"/>
          <p:cNvSpPr txBox="1"/>
          <p:nvPr/>
        </p:nvSpPr>
        <p:spPr>
          <a:xfrm>
            <a:off x="11256925" y="7872559"/>
            <a:ext cx="3047619" cy="750681"/>
          </a:xfrm>
          <a:prstGeom prst="rect">
            <a:avLst/>
          </a:prstGeom>
        </p:spPr>
        <p:txBody>
          <a:bodyPr lIns="0" tIns="0" rIns="0" bIns="0" rtlCol="0" anchor="t">
            <a:spAutoFit/>
          </a:bodyPr>
          <a:lstStyle/>
          <a:p>
            <a:pPr algn="l">
              <a:lnSpc>
                <a:spcPts val="1950"/>
              </a:lnSpc>
              <a:spcBef>
                <a:spcPct val="0"/>
              </a:spcBef>
            </a:pPr>
            <a:r>
              <a:rPr lang="en-US" sz="1393">
                <a:solidFill>
                  <a:srgbClr val="000000"/>
                </a:solidFill>
                <a:latin typeface="Agrandir"/>
                <a:ea typeface="Agrandir"/>
                <a:cs typeface="Agrandir"/>
                <a:sym typeface="Agrandir"/>
              </a:rPr>
              <a:t>Sharing the character origin stories and lore to further immerse the player in the Sluggerpunk world</a:t>
            </a:r>
          </a:p>
        </p:txBody>
      </p:sp>
      <p:sp>
        <p:nvSpPr>
          <p:cNvPr id="38" name="TextBox 38"/>
          <p:cNvSpPr txBox="1"/>
          <p:nvPr/>
        </p:nvSpPr>
        <p:spPr>
          <a:xfrm>
            <a:off x="11256925" y="4294012"/>
            <a:ext cx="3801813" cy="750681"/>
          </a:xfrm>
          <a:prstGeom prst="rect">
            <a:avLst/>
          </a:prstGeom>
        </p:spPr>
        <p:txBody>
          <a:bodyPr lIns="0" tIns="0" rIns="0" bIns="0" rtlCol="0" anchor="t">
            <a:spAutoFit/>
          </a:bodyPr>
          <a:lstStyle/>
          <a:p>
            <a:pPr algn="l">
              <a:lnSpc>
                <a:spcPts val="1950"/>
              </a:lnSpc>
              <a:spcBef>
                <a:spcPct val="0"/>
              </a:spcBef>
            </a:pPr>
            <a:r>
              <a:rPr lang="en-US" sz="1393">
                <a:solidFill>
                  <a:srgbClr val="000000"/>
                </a:solidFill>
                <a:latin typeface="Agrandir"/>
                <a:ea typeface="Agrandir"/>
                <a:cs typeface="Agrandir"/>
                <a:sym typeface="Agrandir"/>
              </a:rPr>
              <a:t>Pull information from the already existing in-game bestiary to inform players about enemy abilities and lore </a:t>
            </a:r>
          </a:p>
        </p:txBody>
      </p:sp>
      <p:sp>
        <p:nvSpPr>
          <p:cNvPr id="39" name="TextBox 39"/>
          <p:cNvSpPr txBox="1"/>
          <p:nvPr/>
        </p:nvSpPr>
        <p:spPr>
          <a:xfrm rot="-5400000">
            <a:off x="9070709" y="3463909"/>
            <a:ext cx="1863560" cy="293528"/>
          </a:xfrm>
          <a:prstGeom prst="rect">
            <a:avLst/>
          </a:prstGeom>
        </p:spPr>
        <p:txBody>
          <a:bodyPr lIns="0" tIns="0" rIns="0" bIns="0" rtlCol="0" anchor="t">
            <a:spAutoFit/>
          </a:bodyPr>
          <a:lstStyle/>
          <a:p>
            <a:pPr algn="ctr">
              <a:lnSpc>
                <a:spcPts val="2397"/>
              </a:lnSpc>
            </a:pPr>
            <a:r>
              <a:rPr lang="en-US" sz="1712" b="1" spc="113">
                <a:solidFill>
                  <a:srgbClr val="F2FFE9"/>
                </a:solidFill>
                <a:latin typeface="Mardoto Heavy"/>
                <a:ea typeface="Mardoto Heavy"/>
                <a:cs typeface="Mardoto Heavy"/>
                <a:sym typeface="Mardoto Heavy"/>
              </a:rPr>
              <a:t>TACTICS &amp; TIPS</a:t>
            </a:r>
          </a:p>
        </p:txBody>
      </p:sp>
      <p:sp>
        <p:nvSpPr>
          <p:cNvPr id="40" name="TextBox 40"/>
          <p:cNvSpPr txBox="1"/>
          <p:nvPr/>
        </p:nvSpPr>
        <p:spPr>
          <a:xfrm rot="-5400000">
            <a:off x="9070709" y="7015371"/>
            <a:ext cx="1863560" cy="293528"/>
          </a:xfrm>
          <a:prstGeom prst="rect">
            <a:avLst/>
          </a:prstGeom>
        </p:spPr>
        <p:txBody>
          <a:bodyPr lIns="0" tIns="0" rIns="0" bIns="0" rtlCol="0" anchor="t">
            <a:spAutoFit/>
          </a:bodyPr>
          <a:lstStyle/>
          <a:p>
            <a:pPr algn="ctr">
              <a:lnSpc>
                <a:spcPts val="2397"/>
              </a:lnSpc>
            </a:pPr>
            <a:r>
              <a:rPr lang="en-US" sz="1712" b="1" spc="113">
                <a:solidFill>
                  <a:srgbClr val="F2FFE9"/>
                </a:solidFill>
                <a:latin typeface="Mardoto Heavy"/>
                <a:ea typeface="Mardoto Heavy"/>
                <a:cs typeface="Mardoto Heavy"/>
                <a:sym typeface="Mardoto Heavy"/>
              </a:rPr>
              <a:t>LORE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5"/>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6">
                <a:alphaModFix amt="89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6">
                <a:alphaModFix amt="89000"/>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8">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9">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4"/>
            <a:stretch>
              <a:fillRect/>
            </a:stretch>
          </a:blipFill>
        </p:spPr>
        <p:txBody>
          <a:bodyPr/>
          <a:lstStyle/>
          <a:p>
            <a:endParaRPr lang="en-US"/>
          </a:p>
        </p:txBody>
      </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4278556" y="1994506"/>
            <a:ext cx="3970595" cy="7058836"/>
          </a:xfrm>
          <a:prstGeom prst="rect">
            <a:avLst/>
          </a:prstGeom>
          <a:ln w="57150" cap="sq">
            <a:solidFill>
              <a:srgbClr val="FF5277"/>
            </a:solidFill>
            <a:prstDash val="solid"/>
          </a:ln>
        </p:spPr>
      </p:pic>
      <p:sp>
        <p:nvSpPr>
          <p:cNvPr id="12" name="Freeform 12"/>
          <p:cNvSpPr/>
          <p:nvPr/>
        </p:nvSpPr>
        <p:spPr>
          <a:xfrm>
            <a:off x="13072888" y="2612128"/>
            <a:ext cx="3623183" cy="6441214"/>
          </a:xfrm>
          <a:custGeom>
            <a:avLst/>
            <a:gdLst/>
            <a:ahLst/>
            <a:cxnLst/>
            <a:rect l="l" t="t" r="r" b="b"/>
            <a:pathLst>
              <a:path w="3623183" h="6441214">
                <a:moveTo>
                  <a:pt x="0" y="0"/>
                </a:moveTo>
                <a:lnTo>
                  <a:pt x="3623183" y="0"/>
                </a:lnTo>
                <a:lnTo>
                  <a:pt x="3623183" y="6441214"/>
                </a:lnTo>
                <a:lnTo>
                  <a:pt x="0" y="6441214"/>
                </a:lnTo>
                <a:lnTo>
                  <a:pt x="0" y="0"/>
                </a:lnTo>
                <a:close/>
              </a:path>
            </a:pathLst>
          </a:custGeom>
          <a:blipFill>
            <a:blip r:embed="rId16"/>
            <a:stretch>
              <a:fillRect/>
            </a:stretch>
          </a:blipFill>
          <a:ln w="28575" cap="sq">
            <a:solidFill>
              <a:srgbClr val="FF5277"/>
            </a:solidFill>
            <a:prstDash val="solid"/>
            <a:miter/>
          </a:ln>
        </p:spPr>
        <p:txBody>
          <a:bodyPr/>
          <a:lstStyle/>
          <a:p>
            <a:endParaRPr lang="en-US"/>
          </a:p>
        </p:txBody>
      </p:sp>
      <p:sp>
        <p:nvSpPr>
          <p:cNvPr id="13" name="Freeform 13"/>
          <p:cNvSpPr/>
          <p:nvPr/>
        </p:nvSpPr>
        <p:spPr>
          <a:xfrm>
            <a:off x="9293475" y="2612128"/>
            <a:ext cx="3623183" cy="6441214"/>
          </a:xfrm>
          <a:custGeom>
            <a:avLst/>
            <a:gdLst/>
            <a:ahLst/>
            <a:cxnLst/>
            <a:rect l="l" t="t" r="r" b="b"/>
            <a:pathLst>
              <a:path w="3623183" h="6441214">
                <a:moveTo>
                  <a:pt x="0" y="0"/>
                </a:moveTo>
                <a:lnTo>
                  <a:pt x="3623183" y="0"/>
                </a:lnTo>
                <a:lnTo>
                  <a:pt x="3623183" y="6441214"/>
                </a:lnTo>
                <a:lnTo>
                  <a:pt x="0" y="6441214"/>
                </a:lnTo>
                <a:lnTo>
                  <a:pt x="0" y="0"/>
                </a:lnTo>
                <a:close/>
              </a:path>
            </a:pathLst>
          </a:custGeom>
          <a:blipFill>
            <a:blip r:embed="rId17"/>
            <a:stretch>
              <a:fillRect/>
            </a:stretch>
          </a:blipFill>
          <a:ln w="28575" cap="sq">
            <a:solidFill>
              <a:srgbClr val="FF5277"/>
            </a:solidFill>
            <a:prstDash val="solid"/>
            <a:miter/>
          </a:ln>
        </p:spPr>
        <p:txBody>
          <a:bodyPr/>
          <a:lstStyle/>
          <a:p>
            <a:endParaRPr lang="en-US"/>
          </a:p>
        </p:txBody>
      </p:sp>
      <p:sp>
        <p:nvSpPr>
          <p:cNvPr id="14" name="TextBox 14"/>
          <p:cNvSpPr txBox="1"/>
          <p:nvPr/>
        </p:nvSpPr>
        <p:spPr>
          <a:xfrm>
            <a:off x="1028700" y="1142483"/>
            <a:ext cx="5751165"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Organic Content - Social posts</a:t>
            </a:r>
          </a:p>
        </p:txBody>
      </p:sp>
      <p:sp>
        <p:nvSpPr>
          <p:cNvPr id="15" name="TextBox 15"/>
          <p:cNvSpPr txBox="1"/>
          <p:nvPr/>
        </p:nvSpPr>
        <p:spPr>
          <a:xfrm>
            <a:off x="1028700" y="2361298"/>
            <a:ext cx="2984839" cy="3917314"/>
          </a:xfrm>
          <a:prstGeom prst="rect">
            <a:avLst/>
          </a:prstGeom>
        </p:spPr>
        <p:txBody>
          <a:bodyPr lIns="0" tIns="0" rIns="0" bIns="0" rtlCol="0" anchor="t">
            <a:spAutoFit/>
          </a:bodyPr>
          <a:lstStyle/>
          <a:p>
            <a:pPr algn="l">
              <a:lnSpc>
                <a:spcPts val="3520"/>
              </a:lnSpc>
            </a:pPr>
            <a:r>
              <a:rPr lang="en-US" sz="2200" spc="220">
                <a:solidFill>
                  <a:srgbClr val="F2FFE9"/>
                </a:solidFill>
                <a:latin typeface="Architype Stedelijk"/>
                <a:ea typeface="Architype Stedelijk"/>
                <a:cs typeface="Architype Stedelijk"/>
                <a:sym typeface="Architype Stedelijk"/>
              </a:rPr>
              <a:t>Sluggerpunk gameplay tiktok</a:t>
            </a:r>
          </a:p>
          <a:p>
            <a:pPr algn="l">
              <a:lnSpc>
                <a:spcPts val="3520"/>
              </a:lnSpc>
            </a:pPr>
            <a:endParaRPr lang="en-US" sz="2200" spc="220">
              <a:solidFill>
                <a:srgbClr val="F2FFE9"/>
              </a:solidFill>
              <a:latin typeface="Architype Stedelijk"/>
              <a:ea typeface="Architype Stedelijk"/>
              <a:cs typeface="Architype Stedelijk"/>
              <a:sym typeface="Architype Stedelijk"/>
            </a:endParaRPr>
          </a:p>
          <a:p>
            <a:pPr algn="l">
              <a:lnSpc>
                <a:spcPts val="3520"/>
              </a:lnSpc>
            </a:pPr>
            <a:r>
              <a:rPr lang="en-US" sz="2200" spc="220">
                <a:solidFill>
                  <a:srgbClr val="F2FFE9"/>
                </a:solidFill>
                <a:latin typeface="Architype Stedelijk"/>
                <a:ea typeface="Architype Stedelijk"/>
                <a:cs typeface="Architype Stedelijk"/>
                <a:sym typeface="Architype Stedelijk"/>
              </a:rPr>
              <a:t>Will you join the fight against against the government? Bring back sports and slug away in the underground of sluggerpunk!</a:t>
            </a:r>
          </a:p>
        </p:txBody>
      </p:sp>
      <p:sp>
        <p:nvSpPr>
          <p:cNvPr id="16" name="TextBox 16"/>
          <p:cNvSpPr txBox="1"/>
          <p:nvPr/>
        </p:nvSpPr>
        <p:spPr>
          <a:xfrm>
            <a:off x="11424239" y="1908781"/>
            <a:ext cx="2984839" cy="412114"/>
          </a:xfrm>
          <a:prstGeom prst="rect">
            <a:avLst/>
          </a:prstGeom>
        </p:spPr>
        <p:txBody>
          <a:bodyPr lIns="0" tIns="0" rIns="0" bIns="0" rtlCol="0" anchor="t">
            <a:spAutoFit/>
          </a:bodyPr>
          <a:lstStyle/>
          <a:p>
            <a:pPr algn="ctr">
              <a:lnSpc>
                <a:spcPts val="3520"/>
              </a:lnSpc>
            </a:pPr>
            <a:r>
              <a:rPr lang="en-US" sz="2200" spc="220">
                <a:solidFill>
                  <a:srgbClr val="F2FFE9"/>
                </a:solidFill>
                <a:latin typeface="Architype Stedelijk"/>
                <a:ea typeface="Architype Stedelijk"/>
                <a:cs typeface="Architype Stedelijk"/>
                <a:sym typeface="Architype Stedelijk"/>
              </a:rPr>
              <a:t>Instagram stories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076" y="-52662"/>
            <a:ext cx="20233102" cy="10369465"/>
          </a:xfrm>
          <a:custGeom>
            <a:avLst/>
            <a:gdLst/>
            <a:ahLst/>
            <a:cxnLst/>
            <a:rect l="l" t="t" r="r" b="b"/>
            <a:pathLst>
              <a:path w="20233102" h="10369465">
                <a:moveTo>
                  <a:pt x="0" y="0"/>
                </a:moveTo>
                <a:lnTo>
                  <a:pt x="20233102" y="0"/>
                </a:lnTo>
                <a:lnTo>
                  <a:pt x="20233102" y="10369464"/>
                </a:lnTo>
                <a:lnTo>
                  <a:pt x="0" y="1036946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47828" y="0"/>
            <a:ext cx="20459582" cy="10269715"/>
            <a:chOff x="0" y="0"/>
            <a:chExt cx="27279443" cy="13692953"/>
          </a:xfrm>
        </p:grpSpPr>
        <p:sp>
          <p:nvSpPr>
            <p:cNvPr id="4" name="Freeform 4"/>
            <p:cNvSpPr/>
            <p:nvPr/>
          </p:nvSpPr>
          <p:spPr>
            <a:xfrm rot="-5400000">
              <a:off x="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13586490" y="0"/>
              <a:ext cx="13692953" cy="13692953"/>
            </a:xfrm>
            <a:custGeom>
              <a:avLst/>
              <a:gdLst/>
              <a:ahLst/>
              <a:cxnLst/>
              <a:rect l="l" t="t" r="r" b="b"/>
              <a:pathLst>
                <a:path w="13692953" h="13692953">
                  <a:moveTo>
                    <a:pt x="0" y="0"/>
                  </a:moveTo>
                  <a:lnTo>
                    <a:pt x="13692953" y="0"/>
                  </a:lnTo>
                  <a:lnTo>
                    <a:pt x="13692953" y="13692953"/>
                  </a:lnTo>
                  <a:lnTo>
                    <a:pt x="0" y="13692953"/>
                  </a:lnTo>
                  <a:lnTo>
                    <a:pt x="0" y="0"/>
                  </a:lnTo>
                  <a:close/>
                </a:path>
              </a:pathLst>
            </a:custGeom>
            <a:blipFill>
              <a:blip r:embed="rId4">
                <a:alphaModFix amt="89000"/>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6" name="Freeform 6"/>
          <p:cNvSpPr/>
          <p:nvPr/>
        </p:nvSpPr>
        <p:spPr>
          <a:xfrm>
            <a:off x="-4917457" y="-2723649"/>
            <a:ext cx="28122914" cy="15803430"/>
          </a:xfrm>
          <a:custGeom>
            <a:avLst/>
            <a:gdLst/>
            <a:ahLst/>
            <a:cxnLst/>
            <a:rect l="l" t="t" r="r" b="b"/>
            <a:pathLst>
              <a:path w="28122914" h="15803430">
                <a:moveTo>
                  <a:pt x="0" y="0"/>
                </a:moveTo>
                <a:lnTo>
                  <a:pt x="28122914" y="0"/>
                </a:lnTo>
                <a:lnTo>
                  <a:pt x="28122914" y="15803430"/>
                </a:lnTo>
                <a:lnTo>
                  <a:pt x="0" y="15803430"/>
                </a:lnTo>
                <a:lnTo>
                  <a:pt x="0" y="0"/>
                </a:lnTo>
                <a:close/>
              </a:path>
            </a:pathLst>
          </a:custGeom>
          <a:blipFill>
            <a:blip r:embed="rId6">
              <a:alphaModFix amt="8999"/>
            </a:blip>
            <a:stretch>
              <a:fillRect t="-17733" b="-17733"/>
            </a:stretch>
          </a:blipFill>
        </p:spPr>
        <p:txBody>
          <a:bodyPr/>
          <a:lstStyle/>
          <a:p>
            <a:endParaRPr lang="en-US"/>
          </a:p>
        </p:txBody>
      </p:sp>
      <p:sp>
        <p:nvSpPr>
          <p:cNvPr id="7" name="Freeform 7"/>
          <p:cNvSpPr/>
          <p:nvPr/>
        </p:nvSpPr>
        <p:spPr>
          <a:xfrm>
            <a:off x="0" y="0"/>
            <a:ext cx="18288000" cy="10264140"/>
          </a:xfrm>
          <a:custGeom>
            <a:avLst/>
            <a:gdLst/>
            <a:ahLst/>
            <a:cxnLst/>
            <a:rect l="l" t="t" r="r" b="b"/>
            <a:pathLst>
              <a:path w="18288000" h="10264140">
                <a:moveTo>
                  <a:pt x="0" y="0"/>
                </a:moveTo>
                <a:lnTo>
                  <a:pt x="18288000" y="0"/>
                </a:lnTo>
                <a:lnTo>
                  <a:pt x="18288000" y="10264140"/>
                </a:lnTo>
                <a:lnTo>
                  <a:pt x="0" y="10264140"/>
                </a:lnTo>
                <a:lnTo>
                  <a:pt x="0" y="0"/>
                </a:lnTo>
                <a:close/>
              </a:path>
            </a:pathLst>
          </a:custGeom>
          <a:blipFill>
            <a:blip r:embed="rId7">
              <a:alphaModFix amt="40000"/>
            </a:blip>
            <a:stretch>
              <a:fillRect/>
            </a:stretch>
          </a:blipFill>
        </p:spPr>
        <p:txBody>
          <a:bodyPr/>
          <a:lstStyle/>
          <a:p>
            <a:endParaRPr lang="en-US"/>
          </a:p>
        </p:txBody>
      </p:sp>
      <p:sp>
        <p:nvSpPr>
          <p:cNvPr id="8" name="Freeform 8"/>
          <p:cNvSpPr/>
          <p:nvPr/>
        </p:nvSpPr>
        <p:spPr>
          <a:xfrm>
            <a:off x="-1266397" y="9258300"/>
            <a:ext cx="10559872" cy="2015976"/>
          </a:xfrm>
          <a:custGeom>
            <a:avLst/>
            <a:gdLst/>
            <a:ahLst/>
            <a:cxnLst/>
            <a:rect l="l" t="t" r="r" b="b"/>
            <a:pathLst>
              <a:path w="10559872" h="2015976">
                <a:moveTo>
                  <a:pt x="0" y="0"/>
                </a:moveTo>
                <a:lnTo>
                  <a:pt x="10559872" y="0"/>
                </a:lnTo>
                <a:lnTo>
                  <a:pt x="10559872" y="2015976"/>
                </a:lnTo>
                <a:lnTo>
                  <a:pt x="0" y="2015976"/>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9" name="Freeform 9"/>
          <p:cNvSpPr/>
          <p:nvPr/>
        </p:nvSpPr>
        <p:spPr>
          <a:xfrm>
            <a:off x="9293475" y="9258300"/>
            <a:ext cx="10559872" cy="2015976"/>
          </a:xfrm>
          <a:custGeom>
            <a:avLst/>
            <a:gdLst/>
            <a:ahLst/>
            <a:cxnLst/>
            <a:rect l="l" t="t" r="r" b="b"/>
            <a:pathLst>
              <a:path w="10559872" h="2015976">
                <a:moveTo>
                  <a:pt x="0" y="0"/>
                </a:moveTo>
                <a:lnTo>
                  <a:pt x="10559873" y="0"/>
                </a:lnTo>
                <a:lnTo>
                  <a:pt x="10559873" y="2015976"/>
                </a:lnTo>
                <a:lnTo>
                  <a:pt x="0" y="201597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0" name="Freeform 10"/>
          <p:cNvSpPr/>
          <p:nvPr/>
        </p:nvSpPr>
        <p:spPr>
          <a:xfrm>
            <a:off x="16498452" y="267852"/>
            <a:ext cx="1521696" cy="1521696"/>
          </a:xfrm>
          <a:custGeom>
            <a:avLst/>
            <a:gdLst/>
            <a:ahLst/>
            <a:cxnLst/>
            <a:rect l="l" t="t" r="r" b="b"/>
            <a:pathLst>
              <a:path w="1521696" h="1521696">
                <a:moveTo>
                  <a:pt x="0" y="0"/>
                </a:moveTo>
                <a:lnTo>
                  <a:pt x="1521696" y="0"/>
                </a:lnTo>
                <a:lnTo>
                  <a:pt x="1521696" y="1521696"/>
                </a:lnTo>
                <a:lnTo>
                  <a:pt x="0" y="1521696"/>
                </a:lnTo>
                <a:lnTo>
                  <a:pt x="0" y="0"/>
                </a:lnTo>
                <a:close/>
              </a:path>
            </a:pathLst>
          </a:custGeom>
          <a:blipFill>
            <a:blip r:embed="rId12"/>
            <a:stretch>
              <a:fillRect/>
            </a:stretch>
          </a:blipFill>
        </p:spPr>
        <p:txBody>
          <a:bodyPr/>
          <a:lstStyle/>
          <a:p>
            <a:endParaRPr lang="en-US"/>
          </a:p>
        </p:txBody>
      </p:sp>
      <p:sp>
        <p:nvSpPr>
          <p:cNvPr id="11" name="Freeform 11"/>
          <p:cNvSpPr/>
          <p:nvPr/>
        </p:nvSpPr>
        <p:spPr>
          <a:xfrm>
            <a:off x="2946982" y="2227236"/>
            <a:ext cx="2814104" cy="6593376"/>
          </a:xfrm>
          <a:custGeom>
            <a:avLst/>
            <a:gdLst/>
            <a:ahLst/>
            <a:cxnLst/>
            <a:rect l="l" t="t" r="r" b="b"/>
            <a:pathLst>
              <a:path w="2814104" h="6593376">
                <a:moveTo>
                  <a:pt x="0" y="0"/>
                </a:moveTo>
                <a:lnTo>
                  <a:pt x="2814105" y="0"/>
                </a:lnTo>
                <a:lnTo>
                  <a:pt x="2814105" y="6593376"/>
                </a:lnTo>
                <a:lnTo>
                  <a:pt x="0" y="6593376"/>
                </a:lnTo>
                <a:lnTo>
                  <a:pt x="0" y="0"/>
                </a:lnTo>
                <a:close/>
              </a:path>
            </a:pathLst>
          </a:custGeom>
          <a:blipFill>
            <a:blip r:embed="rId13"/>
            <a:stretch>
              <a:fillRect/>
            </a:stretch>
          </a:blipFill>
        </p:spPr>
        <p:txBody>
          <a:bodyPr/>
          <a:lstStyle/>
          <a:p>
            <a:endParaRPr lang="en-US"/>
          </a:p>
        </p:txBody>
      </p:sp>
      <p:sp>
        <p:nvSpPr>
          <p:cNvPr id="12" name="Freeform 12"/>
          <p:cNvSpPr/>
          <p:nvPr/>
        </p:nvSpPr>
        <p:spPr>
          <a:xfrm>
            <a:off x="12528289" y="2851103"/>
            <a:ext cx="4653927" cy="4653927"/>
          </a:xfrm>
          <a:custGeom>
            <a:avLst/>
            <a:gdLst/>
            <a:ahLst/>
            <a:cxnLst/>
            <a:rect l="l" t="t" r="r" b="b"/>
            <a:pathLst>
              <a:path w="4653927" h="4653927">
                <a:moveTo>
                  <a:pt x="0" y="0"/>
                </a:moveTo>
                <a:lnTo>
                  <a:pt x="4653927" y="0"/>
                </a:lnTo>
                <a:lnTo>
                  <a:pt x="4653927" y="4653927"/>
                </a:lnTo>
                <a:lnTo>
                  <a:pt x="0" y="4653927"/>
                </a:lnTo>
                <a:lnTo>
                  <a:pt x="0" y="0"/>
                </a:lnTo>
                <a:close/>
              </a:path>
            </a:pathLst>
          </a:custGeom>
          <a:blipFill>
            <a:blip r:embed="rId14"/>
            <a:stretch>
              <a:fillRect/>
            </a:stretch>
          </a:blipFill>
        </p:spPr>
        <p:txBody>
          <a:bodyPr/>
          <a:lstStyle/>
          <a:p>
            <a:endParaRPr lang="en-US"/>
          </a:p>
        </p:txBody>
      </p:sp>
      <p:sp>
        <p:nvSpPr>
          <p:cNvPr id="13" name="TextBox 13"/>
          <p:cNvSpPr txBox="1"/>
          <p:nvPr/>
        </p:nvSpPr>
        <p:spPr>
          <a:xfrm>
            <a:off x="1028700" y="1142483"/>
            <a:ext cx="6281440" cy="647065"/>
          </a:xfrm>
          <a:prstGeom prst="rect">
            <a:avLst/>
          </a:prstGeom>
        </p:spPr>
        <p:txBody>
          <a:bodyPr lIns="0" tIns="0" rIns="0" bIns="0" rtlCol="0" anchor="t">
            <a:spAutoFit/>
          </a:bodyPr>
          <a:lstStyle/>
          <a:p>
            <a:pPr algn="l">
              <a:lnSpc>
                <a:spcPts val="4759"/>
              </a:lnSpc>
              <a:spcBef>
                <a:spcPct val="0"/>
              </a:spcBef>
            </a:pPr>
            <a:r>
              <a:rPr lang="en-US" sz="3399" spc="-95">
                <a:solidFill>
                  <a:srgbClr val="F0A469"/>
                </a:solidFill>
                <a:latin typeface="Retropix"/>
                <a:ea typeface="Retropix"/>
                <a:cs typeface="Retropix"/>
                <a:sym typeface="Retropix"/>
              </a:rPr>
              <a:t>Sluggerpunk Discord Community</a:t>
            </a:r>
          </a:p>
        </p:txBody>
      </p:sp>
      <p:sp>
        <p:nvSpPr>
          <p:cNvPr id="14" name="TextBox 14"/>
          <p:cNvSpPr txBox="1"/>
          <p:nvPr/>
        </p:nvSpPr>
        <p:spPr>
          <a:xfrm>
            <a:off x="6474086" y="4131453"/>
            <a:ext cx="5339829" cy="3373577"/>
          </a:xfrm>
          <a:prstGeom prst="rect">
            <a:avLst/>
          </a:prstGeom>
        </p:spPr>
        <p:txBody>
          <a:bodyPr lIns="0" tIns="0" rIns="0" bIns="0" rtlCol="0" anchor="t">
            <a:spAutoFit/>
          </a:bodyPr>
          <a:lstStyle/>
          <a:p>
            <a:pPr algn="ctr">
              <a:lnSpc>
                <a:spcPts val="3845"/>
              </a:lnSpc>
            </a:pPr>
            <a:r>
              <a:rPr lang="en-US" sz="2403" spc="240">
                <a:solidFill>
                  <a:srgbClr val="F2FFE9"/>
                </a:solidFill>
                <a:latin typeface="Architype Stedelijk"/>
                <a:ea typeface="Architype Stedelijk"/>
                <a:cs typeface="Architype Stedelijk"/>
                <a:sym typeface="Architype Stedelijk"/>
              </a:rPr>
              <a:t>Patch announcements</a:t>
            </a:r>
          </a:p>
          <a:p>
            <a:pPr algn="ctr">
              <a:lnSpc>
                <a:spcPts val="3845"/>
              </a:lnSpc>
            </a:pPr>
            <a:r>
              <a:rPr lang="en-US" sz="2403" spc="240">
                <a:solidFill>
                  <a:srgbClr val="F2FFE9"/>
                </a:solidFill>
                <a:latin typeface="Architype Stedelijk"/>
                <a:ea typeface="Architype Stedelijk"/>
                <a:cs typeface="Architype Stedelijk"/>
                <a:sym typeface="Architype Stedelijk"/>
              </a:rPr>
              <a:t>Role request (With ambassador perks)</a:t>
            </a:r>
          </a:p>
          <a:p>
            <a:pPr algn="ctr">
              <a:lnSpc>
                <a:spcPts val="3845"/>
              </a:lnSpc>
            </a:pPr>
            <a:r>
              <a:rPr lang="en-US" sz="2403" spc="240">
                <a:solidFill>
                  <a:srgbClr val="F2FFE9"/>
                </a:solidFill>
                <a:latin typeface="Architype Stedelijk"/>
                <a:ea typeface="Architype Stedelijk"/>
                <a:cs typeface="Architype Stedelijk"/>
                <a:sym typeface="Architype Stedelijk"/>
              </a:rPr>
              <a:t>general chat</a:t>
            </a:r>
          </a:p>
          <a:p>
            <a:pPr algn="ctr">
              <a:lnSpc>
                <a:spcPts val="3845"/>
              </a:lnSpc>
            </a:pPr>
            <a:r>
              <a:rPr lang="en-US" sz="2403" spc="240">
                <a:solidFill>
                  <a:srgbClr val="F2FFE9"/>
                </a:solidFill>
                <a:latin typeface="Architype Stedelijk"/>
                <a:ea typeface="Architype Stedelijk"/>
                <a:cs typeface="Architype Stedelijk"/>
                <a:sym typeface="Architype Stedelijk"/>
              </a:rPr>
              <a:t>game feedback</a:t>
            </a:r>
          </a:p>
          <a:p>
            <a:pPr algn="ctr">
              <a:lnSpc>
                <a:spcPts val="3845"/>
              </a:lnSpc>
            </a:pPr>
            <a:r>
              <a:rPr lang="en-US" sz="2403" spc="240">
                <a:solidFill>
                  <a:srgbClr val="F2FFE9"/>
                </a:solidFill>
                <a:latin typeface="Architype Stedelijk"/>
                <a:ea typeface="Architype Stedelijk"/>
                <a:cs typeface="Architype Stedelijk"/>
                <a:sym typeface="Architype Stedelijk"/>
              </a:rPr>
              <a:t>share your own experiences</a:t>
            </a:r>
          </a:p>
          <a:p>
            <a:pPr algn="ctr">
              <a:lnSpc>
                <a:spcPts val="3845"/>
              </a:lnSpc>
            </a:pPr>
            <a:r>
              <a:rPr lang="en-US" sz="2403" spc="240">
                <a:solidFill>
                  <a:srgbClr val="F2FFE9"/>
                </a:solidFill>
                <a:latin typeface="Architype Stedelijk"/>
                <a:ea typeface="Architype Stedelijk"/>
                <a:cs typeface="Architype Stedelijk"/>
                <a:sym typeface="Architype Stedelijk"/>
              </a:rPr>
              <a:t>Sharing game loadouts</a:t>
            </a:r>
          </a:p>
          <a:p>
            <a:pPr algn="ctr">
              <a:lnSpc>
                <a:spcPts val="3845"/>
              </a:lnSpc>
            </a:pPr>
            <a:r>
              <a:rPr lang="en-US" sz="2403" spc="240">
                <a:solidFill>
                  <a:srgbClr val="F2FFE9"/>
                </a:solidFill>
                <a:latin typeface="Architype Stedelijk"/>
                <a:ea typeface="Architype Stedelijk"/>
                <a:cs typeface="Architype Stedelijk"/>
                <a:sym typeface="Architype Stedelijk"/>
              </a:rPr>
              <a:t>a silly time</a:t>
            </a:r>
          </a:p>
        </p:txBody>
      </p:sp>
      <p:sp>
        <p:nvSpPr>
          <p:cNvPr id="15" name="Freeform 15"/>
          <p:cNvSpPr/>
          <p:nvPr/>
        </p:nvSpPr>
        <p:spPr>
          <a:xfrm>
            <a:off x="8421606" y="2600493"/>
            <a:ext cx="1444788" cy="1444788"/>
          </a:xfrm>
          <a:custGeom>
            <a:avLst/>
            <a:gdLst/>
            <a:ahLst/>
            <a:cxnLst/>
            <a:rect l="l" t="t" r="r" b="b"/>
            <a:pathLst>
              <a:path w="1444788" h="1444788">
                <a:moveTo>
                  <a:pt x="0" y="0"/>
                </a:moveTo>
                <a:lnTo>
                  <a:pt x="1444788" y="0"/>
                </a:lnTo>
                <a:lnTo>
                  <a:pt x="1444788" y="1444788"/>
                </a:lnTo>
                <a:lnTo>
                  <a:pt x="0" y="1444788"/>
                </a:lnTo>
                <a:lnTo>
                  <a:pt x="0" y="0"/>
                </a:lnTo>
                <a:close/>
              </a:path>
            </a:pathLst>
          </a:custGeom>
          <a:blipFill>
            <a:blip r:embed="rId1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1957</Words>
  <Application>Microsoft Office PowerPoint</Application>
  <PresentationFormat>Custom</PresentationFormat>
  <Paragraphs>273</Paragraphs>
  <Slides>27</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Mardoto Heavy</vt:lpstr>
      <vt:lpstr>Agrandir</vt:lpstr>
      <vt:lpstr>Arial</vt:lpstr>
      <vt:lpstr>Architype Stedelijk</vt:lpstr>
      <vt:lpstr>Retropix</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cp:lastModifiedBy>John Fernando Hoyos Tobar</cp:lastModifiedBy>
  <cp:revision>2</cp:revision>
  <dcterms:created xsi:type="dcterms:W3CDTF">2006-08-16T00:00:00Z</dcterms:created>
  <dcterms:modified xsi:type="dcterms:W3CDTF">2024-10-01T03:50:19Z</dcterms:modified>
  <dc:identifier>DAGQU_8amGs</dc:identifier>
</cp:coreProperties>
</file>